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2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6" r:id="rId2"/>
    <p:sldId id="320" r:id="rId3"/>
    <p:sldId id="291" r:id="rId4"/>
    <p:sldId id="321" r:id="rId5"/>
    <p:sldId id="323" r:id="rId6"/>
    <p:sldId id="324" r:id="rId7"/>
    <p:sldId id="325" r:id="rId8"/>
    <p:sldId id="337" r:id="rId9"/>
    <p:sldId id="326" r:id="rId10"/>
    <p:sldId id="327" r:id="rId11"/>
    <p:sldId id="317" r:id="rId12"/>
    <p:sldId id="329" r:id="rId13"/>
    <p:sldId id="330" r:id="rId14"/>
    <p:sldId id="331" r:id="rId15"/>
    <p:sldId id="333" r:id="rId16"/>
    <p:sldId id="335" r:id="rId17"/>
    <p:sldId id="322" r:id="rId18"/>
    <p:sldId id="319" r:id="rId19"/>
    <p:sldId id="318" r:id="rId20"/>
    <p:sldId id="257" r:id="rId21"/>
    <p:sldId id="283" r:id="rId22"/>
    <p:sldId id="265" r:id="rId23"/>
    <p:sldId id="266" r:id="rId24"/>
    <p:sldId id="375" r:id="rId25"/>
    <p:sldId id="340" r:id="rId26"/>
    <p:sldId id="374" r:id="rId27"/>
    <p:sldId id="376" r:id="rId28"/>
    <p:sldId id="377" r:id="rId29"/>
    <p:sldId id="378" r:id="rId30"/>
    <p:sldId id="284" r:id="rId31"/>
    <p:sldId id="285" r:id="rId32"/>
    <p:sldId id="267" r:id="rId33"/>
    <p:sldId id="268" r:id="rId34"/>
    <p:sldId id="282" r:id="rId35"/>
    <p:sldId id="274" r:id="rId36"/>
    <p:sldId id="275" r:id="rId37"/>
    <p:sldId id="276" r:id="rId38"/>
    <p:sldId id="373" r:id="rId39"/>
    <p:sldId id="277" r:id="rId40"/>
    <p:sldId id="278" r:id="rId41"/>
    <p:sldId id="281" r:id="rId42"/>
    <p:sldId id="279" r:id="rId43"/>
    <p:sldId id="280" r:id="rId44"/>
    <p:sldId id="372" r:id="rId45"/>
    <p:sldId id="292" r:id="rId46"/>
    <p:sldId id="293" r:id="rId47"/>
    <p:sldId id="286" r:id="rId48"/>
    <p:sldId id="294" r:id="rId49"/>
    <p:sldId id="295" r:id="rId50"/>
    <p:sldId id="288" r:id="rId51"/>
    <p:sldId id="260" r:id="rId52"/>
    <p:sldId id="287" r:id="rId53"/>
    <p:sldId id="289" r:id="rId54"/>
    <p:sldId id="300" r:id="rId55"/>
    <p:sldId id="296" r:id="rId56"/>
    <p:sldId id="302" r:id="rId57"/>
    <p:sldId id="301" r:id="rId58"/>
    <p:sldId id="303" r:id="rId59"/>
    <p:sldId id="304" r:id="rId60"/>
    <p:sldId id="297" r:id="rId61"/>
    <p:sldId id="305" r:id="rId62"/>
    <p:sldId id="306" r:id="rId63"/>
    <p:sldId id="338" r:id="rId64"/>
    <p:sldId id="339" r:id="rId65"/>
    <p:sldId id="310" r:id="rId66"/>
    <p:sldId id="298" r:id="rId67"/>
    <p:sldId id="312" r:id="rId68"/>
    <p:sldId id="314" r:id="rId69"/>
    <p:sldId id="315" r:id="rId70"/>
    <p:sldId id="313" r:id="rId71"/>
    <p:sldId id="316" r:id="rId72"/>
    <p:sldId id="311" r:id="rId73"/>
    <p:sldId id="309" r:id="rId74"/>
    <p:sldId id="307" r:id="rId75"/>
    <p:sldId id="308" r:id="rId76"/>
    <p:sldId id="342" r:id="rId77"/>
    <p:sldId id="341" r:id="rId78"/>
    <p:sldId id="345" r:id="rId79"/>
    <p:sldId id="343" r:id="rId80"/>
    <p:sldId id="344" r:id="rId81"/>
    <p:sldId id="347" r:id="rId82"/>
    <p:sldId id="346" r:id="rId83"/>
    <p:sldId id="348" r:id="rId84"/>
    <p:sldId id="350" r:id="rId85"/>
    <p:sldId id="351" r:id="rId86"/>
    <p:sldId id="352" r:id="rId87"/>
    <p:sldId id="353" r:id="rId88"/>
    <p:sldId id="354" r:id="rId89"/>
    <p:sldId id="355" r:id="rId90"/>
    <p:sldId id="357" r:id="rId91"/>
    <p:sldId id="356" r:id="rId92"/>
    <p:sldId id="358" r:id="rId93"/>
    <p:sldId id="359" r:id="rId94"/>
    <p:sldId id="360" r:id="rId95"/>
    <p:sldId id="361" r:id="rId96"/>
    <p:sldId id="362" r:id="rId97"/>
    <p:sldId id="369" r:id="rId98"/>
    <p:sldId id="368" r:id="rId99"/>
    <p:sldId id="367" r:id="rId100"/>
    <p:sldId id="370" r:id="rId101"/>
    <p:sldId id="365" r:id="rId102"/>
    <p:sldId id="363" r:id="rId103"/>
    <p:sldId id="364" r:id="rId104"/>
    <p:sldId id="371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766" autoAdjust="0"/>
  </p:normalViewPr>
  <p:slideViewPr>
    <p:cSldViewPr snapToGrid="0" snapToObjects="1">
      <p:cViewPr>
        <p:scale>
          <a:sx n="81" d="100"/>
          <a:sy n="81" d="100"/>
        </p:scale>
        <p:origin x="-233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9" Type="http://schemas.openxmlformats.org/officeDocument/2006/relationships/image" Target="../media/image20.emf"/><Relationship Id="rId10" Type="http://schemas.openxmlformats.org/officeDocument/2006/relationships/image" Target="../media/image21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AF274-BA3F-104C-B4F5-1FD3A53A7370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615A1-E2C8-D744-948F-DB311F739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15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0FBB9-0127-4A45-8CCE-F796A70551EF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B8B56-C9DB-D043-9112-D612B5882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77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Speech recognition, Machine Translation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58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1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1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91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 answering, speech recognition</a:t>
            </a:r>
          </a:p>
          <a:p>
            <a:r>
              <a:rPr lang="en-US" dirty="0" smtClean="0"/>
              <a:t>Note that order of the words matters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B8B56-C9DB-D043-9112-D612B5882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D59-C183-6C4B-BAF6-33153AEC072D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F8D47-67D4-8B49-B9DF-08CE85C8E226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9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A736-CF0D-9947-BB6F-30737237AAAD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5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3E903-0617-284B-BCA3-1A1342D92DA2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9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2C6-865A-7344-AB50-CB96AAE3A522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7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AC17-E7E2-3C47-8CE8-0D2CB2C71C9B}" type="datetime1">
              <a:rPr lang="en-US" smtClean="0"/>
              <a:t>9/29/15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CFCB-7B52-1242-88F1-65FE6905D5C0}" type="datetime1">
              <a:rPr lang="en-US" smtClean="0"/>
              <a:t>9/29/15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4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0C3B-8552-E645-AC63-7F2C6C962A61}" type="datetime1">
              <a:rPr lang="en-US" smtClean="0"/>
              <a:t>9/29/15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9DB7-D0D4-2B4F-A9A5-2C8096E48751}" type="datetime1">
              <a:rPr lang="en-US" smtClean="0"/>
              <a:t>9/29/15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FB36-6ACF-2441-B2E2-D013E739924B}" type="datetime1">
              <a:rPr lang="en-US" smtClean="0"/>
              <a:t>9/29/15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3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A3FBF-560C-2745-9D4F-E35C6375FCB5}" type="datetime1">
              <a:rPr lang="en-US" smtClean="0"/>
              <a:t>9/29/15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8AD4A-9EA9-5F48-A776-A1E49EF47BFC}" type="datetime1">
              <a:rPr lang="en-US" smtClean="0"/>
              <a:t>9/29/15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93B91-FAC0-3043-A682-452F01D0BD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8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20" Type="http://schemas.openxmlformats.org/officeDocument/2006/relationships/image" Target="../media/image20.emf"/><Relationship Id="rId21" Type="http://schemas.openxmlformats.org/officeDocument/2006/relationships/oleObject" Target="../embeddings/oleObject15.bin"/><Relationship Id="rId22" Type="http://schemas.openxmlformats.org/officeDocument/2006/relationships/image" Target="../media/image21.emf"/><Relationship Id="rId10" Type="http://schemas.openxmlformats.org/officeDocument/2006/relationships/image" Target="../media/image15.emf"/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6.emf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17.emf"/><Relationship Id="rId15" Type="http://schemas.openxmlformats.org/officeDocument/2006/relationships/oleObject" Target="../embeddings/oleObject12.bin"/><Relationship Id="rId16" Type="http://schemas.openxmlformats.org/officeDocument/2006/relationships/image" Target="../media/image18.emf"/><Relationship Id="rId17" Type="http://schemas.openxmlformats.org/officeDocument/2006/relationships/oleObject" Target="../embeddings/oleObject13.bin"/><Relationship Id="rId18" Type="http://schemas.openxmlformats.org/officeDocument/2006/relationships/image" Target="../media/image19.emf"/><Relationship Id="rId19" Type="http://schemas.openxmlformats.org/officeDocument/2006/relationships/oleObject" Target="../embeddings/oleObject14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3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3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33.bin"/><Relationship Id="rId5" Type="http://schemas.openxmlformats.org/officeDocument/2006/relationships/image" Target="../media/image63.emf"/><Relationship Id="rId6" Type="http://schemas.openxmlformats.org/officeDocument/2006/relationships/oleObject" Target="../embeddings/oleObject34.bin"/><Relationship Id="rId7" Type="http://schemas.openxmlformats.org/officeDocument/2006/relationships/image" Target="../media/image6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5395"/>
            <a:ext cx="7772400" cy="3836217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sz="4000" dirty="0" smtClean="0">
                <a:latin typeface="CMU Bright Roman"/>
                <a:cs typeface="CMU Bright Roman"/>
              </a:rPr>
              <a:t>Arun Mallya</a:t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>Advisor: Svetlana </a:t>
            </a:r>
            <a:r>
              <a:rPr lang="en-US" sz="4000" dirty="0" err="1" smtClean="0">
                <a:latin typeface="CMU Bright Roman"/>
                <a:cs typeface="CMU Bright Roman"/>
              </a:rPr>
              <a:t>Lazebnik</a:t>
            </a: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>
                <a:latin typeface="CMU Bright Roman"/>
                <a:cs typeface="CMU Bright Roman"/>
              </a:rPr>
              <a:t/>
            </a:r>
            <a:br>
              <a:rPr lang="en-US" sz="4000" dirty="0">
                <a:latin typeface="CMU Bright Roman"/>
                <a:cs typeface="CMU Bright Roman"/>
              </a:rPr>
            </a:br>
            <a:r>
              <a:rPr lang="en-US" sz="4000" dirty="0" smtClean="0">
                <a:latin typeface="CMU Bright Roman"/>
                <a:cs typeface="CMU Bright Roman"/>
              </a:rPr>
              <a:t/>
            </a:r>
            <a:br>
              <a:rPr lang="en-US" sz="4000" dirty="0" smtClean="0">
                <a:latin typeface="CMU Bright Roman"/>
                <a:cs typeface="CMU Bright Roman"/>
              </a:rPr>
            </a:br>
            <a:r>
              <a:rPr lang="en-US" sz="4000" dirty="0">
                <a:latin typeface="CMU Bright Roman"/>
                <a:cs typeface="CMU Bright Roman"/>
              </a:rPr>
              <a:t/>
            </a:r>
            <a:br>
              <a:rPr lang="en-US" sz="4000" dirty="0">
                <a:latin typeface="CMU Bright Roman"/>
                <a:cs typeface="CMU Bright Roman"/>
              </a:rPr>
            </a:br>
            <a:r>
              <a:rPr lang="en-US" sz="2000" dirty="0" smtClean="0">
                <a:latin typeface="CMU Bright Roman"/>
                <a:cs typeface="CMU Bright Roman"/>
              </a:rPr>
              <a:t>13 March 2015</a:t>
            </a:r>
            <a:endParaRPr lang="en-US" sz="2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599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What I have been working 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Problem: Given a single image of an indoor room, recovering its spatial layout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Approach: Fit a parametric 3D box to the room</a:t>
            </a: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My contributions: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 new fast edge-based feature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Roman"/>
                <a:cs typeface="CMU Bright Roman"/>
              </a:rPr>
              <a:t>(&lt; 1s computation vs. </a:t>
            </a:r>
            <a:r>
              <a:rPr lang="en-US" sz="2400" dirty="0">
                <a:latin typeface="CMU Bright Roman"/>
                <a:cs typeface="CMU Bright Roman"/>
              </a:rPr>
              <a:t>∼</a:t>
            </a:r>
            <a:r>
              <a:rPr lang="en-US" sz="2400" dirty="0" smtClean="0">
                <a:latin typeface="CMU Bright Roman"/>
                <a:cs typeface="CMU Bright Roman"/>
              </a:rPr>
              <a:t>10s)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Helpful in generating inference proposals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Improved inference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0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Impact of Relative Spatial Position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Blue – nouns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2"/>
                </a:solidFill>
                <a:latin typeface="CMU Bright SemiBold"/>
                <a:cs typeface="CMU Bright SemiBold"/>
              </a:rPr>
              <a:t>Red – Verbs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3"/>
                </a:solidFill>
                <a:latin typeface="CMU Bright SemiBold"/>
                <a:cs typeface="CMU Bright SemiBold"/>
              </a:rPr>
              <a:t>Green – Prepositions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4"/>
                </a:solidFill>
                <a:latin typeface="CMU Bright SemiBold"/>
                <a:cs typeface="CMU Bright SemiBold"/>
              </a:rPr>
              <a:t>Purple – Adverbs </a:t>
            </a:r>
            <a:endParaRPr lang="en-US" dirty="0">
              <a:solidFill>
                <a:schemeClr val="accent4"/>
              </a:solidFill>
              <a:latin typeface="CMU Bright SemiBold"/>
              <a:cs typeface="CMU Bright SemiBold"/>
            </a:endParaRPr>
          </a:p>
        </p:txBody>
      </p:sp>
      <p:pic>
        <p:nvPicPr>
          <p:cNvPr id="3" name="Picture 2" descr="Screenshot 2015-03-08 23.53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r="5817"/>
          <a:stretch/>
        </p:blipFill>
        <p:spPr>
          <a:xfrm>
            <a:off x="0" y="1431141"/>
            <a:ext cx="4739968" cy="2769731"/>
          </a:xfrm>
          <a:prstGeom prst="rect">
            <a:avLst/>
          </a:prstGeom>
        </p:spPr>
      </p:pic>
      <p:pic>
        <p:nvPicPr>
          <p:cNvPr id="8" name="Picture 7" descr="Screenshot 2015-03-08 23.58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705" y="3515462"/>
            <a:ext cx="4880296" cy="27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6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Related Work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>
                <a:latin typeface="CMU Bright Roman"/>
                <a:cs typeface="CMU Bright Roman"/>
              </a:rPr>
              <a:t>Caption Generation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Show and Tell: A Neural Image Caption </a:t>
            </a:r>
            <a:r>
              <a:rPr lang="en-US" sz="2400" dirty="0" smtClean="0">
                <a:latin typeface="CMU Bright Roman"/>
                <a:cs typeface="CMU Bright Roman"/>
              </a:rPr>
              <a:t>Generator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Long-term Recurrent Convolutional Networks for Visual Recognition and </a:t>
            </a:r>
            <a:r>
              <a:rPr lang="en-US" sz="2400" dirty="0" smtClean="0">
                <a:latin typeface="CMU Bright Roman"/>
                <a:cs typeface="CMU Bright Roman"/>
              </a:rPr>
              <a:t>Description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Deep Visual-Semantic Alignments for Generating Image </a:t>
            </a:r>
            <a:r>
              <a:rPr lang="en-US" sz="2400" dirty="0" smtClean="0">
                <a:latin typeface="CMU Bright Roman"/>
                <a:cs typeface="CMU Bright Roman"/>
              </a:rPr>
              <a:t>Description</a:t>
            </a:r>
            <a:endParaRPr lang="en-US" sz="2400" dirty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Analysis of different parts of speech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Measuring and predicting object </a:t>
            </a:r>
            <a:r>
              <a:rPr lang="en-US" sz="2400" dirty="0" smtClean="0">
                <a:latin typeface="CMU Bright Roman"/>
                <a:cs typeface="CMU Bright Roman"/>
              </a:rPr>
              <a:t>importance, IJCV 2011</a:t>
            </a:r>
            <a:endParaRPr lang="en-US" sz="2400" dirty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Relative Attributes, ICCV 2011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Recognition </a:t>
            </a:r>
            <a:r>
              <a:rPr lang="en-US" sz="2400" dirty="0">
                <a:latin typeface="CMU Bright Roman"/>
                <a:cs typeface="CMU Bright Roman"/>
              </a:rPr>
              <a:t>using visual </a:t>
            </a:r>
            <a:r>
              <a:rPr lang="en-US" sz="2400" dirty="0" smtClean="0">
                <a:latin typeface="CMU Bright Roman"/>
                <a:cs typeface="CMU Bright Roman"/>
              </a:rPr>
              <a:t>phrases, CVPR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Takeaways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High-level semantic features are useful and necessary, low-level features don’t really work well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High-level semantic features that help predict even complex phenomena represented by verbs, adverbs, and prepositions can be designed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New dataset that allows us to focus on designing high level semantic features without reliance on noisy low-level detection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6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Criticisms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5701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Potentially oversimplified analysis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Very restricted dataset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Simple metrics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Rather obvious conclusions about usefulness of high-level semantic features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>
                <a:latin typeface="CMU Bright Roman"/>
                <a:cs typeface="CMU Bright Roman"/>
              </a:rPr>
              <a:t>Generalizability: some conclusions might be specific only to this artificial dataset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No intuition provided for actually capturing high-level semantic features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How do we teach a system to actually learn them?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9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5395"/>
            <a:ext cx="7772400" cy="3836217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sz="4000" dirty="0" smtClean="0">
                <a:latin typeface="CMU Bright Roman"/>
                <a:cs typeface="CMU Bright Roman"/>
              </a:rPr>
              <a:t>Thank You</a:t>
            </a:r>
            <a:endParaRPr lang="en-US" sz="2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365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11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280107" y="571500"/>
            <a:ext cx="3399650" cy="2807344"/>
            <a:chOff x="1266879" y="571500"/>
            <a:chExt cx="3399650" cy="2807344"/>
          </a:xfrm>
        </p:grpSpPr>
        <p:pic>
          <p:nvPicPr>
            <p:cNvPr id="13" name="Picture 12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21" b="55345"/>
            <a:stretch/>
          </p:blipFill>
          <p:spPr>
            <a:xfrm>
              <a:off x="1266879" y="571500"/>
              <a:ext cx="3399650" cy="25438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83139" y="3009512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Input Image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96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266879" y="571500"/>
            <a:ext cx="3399650" cy="2807344"/>
            <a:chOff x="1266879" y="571500"/>
            <a:chExt cx="3399650" cy="2807344"/>
          </a:xfrm>
        </p:grpSpPr>
        <p:pic>
          <p:nvPicPr>
            <p:cNvPr id="13" name="Picture 12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21" b="55345"/>
            <a:stretch/>
          </p:blipFill>
          <p:spPr>
            <a:xfrm>
              <a:off x="1266879" y="571500"/>
              <a:ext cx="3399650" cy="254386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283139" y="3009512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Input Image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83139" y="571500"/>
            <a:ext cx="6839260" cy="5969516"/>
            <a:chOff x="1283139" y="571500"/>
            <a:chExt cx="6839260" cy="5969516"/>
          </a:xfrm>
        </p:grpSpPr>
        <p:pic>
          <p:nvPicPr>
            <p:cNvPr id="21" name="Picture 20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21"/>
            <a:stretch/>
          </p:blipFill>
          <p:spPr>
            <a:xfrm>
              <a:off x="1283139" y="571500"/>
              <a:ext cx="3399650" cy="5696719"/>
            </a:xfrm>
            <a:prstGeom prst="rect">
              <a:avLst/>
            </a:prstGeom>
          </p:spPr>
        </p:pic>
        <p:pic>
          <p:nvPicPr>
            <p:cNvPr id="22" name="Picture 21" descr="edg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06"/>
            <a:stretch/>
          </p:blipFill>
          <p:spPr>
            <a:xfrm>
              <a:off x="4666529" y="571500"/>
              <a:ext cx="3455870" cy="569671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974088" y="3009512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Detected Wall Edges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88380" y="6171684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Detected Floor Edges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96367" y="6171684"/>
              <a:ext cx="3148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MU Bright Roman"/>
                  <a:cs typeface="CMU Bright Roman"/>
                </a:rPr>
                <a:t>Detected Ceiling Edges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96367" y="3009512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 Image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638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0" b="52719"/>
          <a:stretch/>
        </p:blipFill>
        <p:spPr>
          <a:xfrm>
            <a:off x="1732895" y="104248"/>
            <a:ext cx="2579501" cy="32032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6367" y="3009512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 Image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712992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90" b="52719"/>
          <a:stretch/>
        </p:blipFill>
        <p:spPr>
          <a:xfrm>
            <a:off x="1732895" y="104248"/>
            <a:ext cx="2579501" cy="3203202"/>
          </a:xfrm>
          <a:prstGeom prst="rect">
            <a:avLst/>
          </a:prstGeom>
        </p:spPr>
      </p:pic>
      <p:pic>
        <p:nvPicPr>
          <p:cNvPr id="7" name="Picture 6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0" b="53384"/>
          <a:stretch/>
        </p:blipFill>
        <p:spPr>
          <a:xfrm>
            <a:off x="4854752" y="104248"/>
            <a:ext cx="2450526" cy="3158138"/>
          </a:xfrm>
          <a:prstGeom prst="rect">
            <a:avLst/>
          </a:prstGeom>
        </p:spPr>
      </p:pic>
      <p:pic>
        <p:nvPicPr>
          <p:cNvPr id="9" name="Picture 8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6" r="71790"/>
          <a:stretch/>
        </p:blipFill>
        <p:spPr>
          <a:xfrm>
            <a:off x="1732895" y="3328536"/>
            <a:ext cx="2579501" cy="3082131"/>
          </a:xfrm>
          <a:prstGeom prst="rect">
            <a:avLst/>
          </a:prstGeom>
        </p:spPr>
      </p:pic>
      <p:pic>
        <p:nvPicPr>
          <p:cNvPr id="10" name="Picture 9" descr="edges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0" t="53841"/>
          <a:stretch/>
        </p:blipFill>
        <p:spPr>
          <a:xfrm>
            <a:off x="4854752" y="3283471"/>
            <a:ext cx="2450526" cy="31271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90189" y="2992010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Detected Wall Edges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6367" y="3009512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 Image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367" y="6239231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Detected Ceiling Edges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6961" y="6239231"/>
            <a:ext cx="3148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Detected Floor Edges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13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Edge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Edges are learned using the Structured Forests for Edge Detection by </a:t>
            </a:r>
            <a:r>
              <a:rPr lang="en-US" sz="2800" dirty="0" err="1" smtClean="0">
                <a:latin typeface="CMU Bright Roman"/>
                <a:cs typeface="CMU Bright Roman"/>
              </a:rPr>
              <a:t>Dollár</a:t>
            </a: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Trained on 500 indoor scenes from SUN dataset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Applied to </a:t>
            </a:r>
            <a:r>
              <a:rPr lang="en-US" sz="2800" dirty="0" err="1" smtClean="0">
                <a:latin typeface="CMU Bright Roman"/>
                <a:cs typeface="CMU Bright Roman"/>
              </a:rPr>
              <a:t>Hedau’s</a:t>
            </a:r>
            <a:r>
              <a:rPr lang="en-US" sz="2800" dirty="0" smtClean="0">
                <a:latin typeface="CMU Bright Roman"/>
                <a:cs typeface="CMU Bright Roman"/>
              </a:rPr>
              <a:t> indoor scene dataset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Features extracted from proposed layouts: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Percentage of edge strengths in face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Percentage of edge strengths </a:t>
            </a:r>
            <a:r>
              <a:rPr lang="en-US" sz="2400" dirty="0" smtClean="0">
                <a:latin typeface="CMU Bright Roman"/>
                <a:cs typeface="CMU Bright Roman"/>
              </a:rPr>
              <a:t>along boundaries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Inference: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Propose rays in regions of high edge activity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6 chosen rays/VP vs. 10 uniformly spaced rays/VP</a:t>
            </a:r>
            <a:endParaRPr lang="en-US" sz="2400" dirty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4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Preliminary Results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836743"/>
              </p:ext>
            </p:extLst>
          </p:nvPr>
        </p:nvGraphicFramePr>
        <p:xfrm>
          <a:off x="457200" y="1679579"/>
          <a:ext cx="82296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Bounding Box Overlap</a:t>
                      </a:r>
                      <a:r>
                        <a:rPr lang="en-US" b="1" i="0" baseline="0" dirty="0" smtClean="0">
                          <a:latin typeface="CMU Bright SemiBold"/>
                          <a:cs typeface="CMU Bright SemiBold"/>
                        </a:rPr>
                        <a:t> Error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Initial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Work –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Hedau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&amp;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Hoiem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21.2%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Latent SVM 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–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 </a:t>
                      </a:r>
                      <a:r>
                        <a:rPr lang="en-US" dirty="0" err="1" smtClean="0">
                          <a:latin typeface="CMU Bright Roman"/>
                          <a:cs typeface="CMU Bright Roman"/>
                        </a:rPr>
                        <a:t>Koller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 et al.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20.1%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Volumetric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Reasoning –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Kanade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et al.</a:t>
                      </a:r>
                      <a:endParaRPr lang="en-US" dirty="0" smtClean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16.2%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CMU Bright SemiBold"/>
                          <a:cs typeface="CMU Bright SemiBold"/>
                        </a:rPr>
                        <a:t>Line + Edge Features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15.9%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Exact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Inference –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Schwing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&amp; </a:t>
                      </a:r>
                      <a:r>
                        <a:rPr lang="en-US" baseline="0" dirty="0" err="1" smtClean="0">
                          <a:latin typeface="CMU Bright Roman"/>
                          <a:cs typeface="CMU Bright Roman"/>
                        </a:rPr>
                        <a:t>Urtasun</a:t>
                      </a:r>
                      <a:endParaRPr lang="en-US" dirty="0" smtClean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13.6%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6519446"/>
            <a:ext cx="8809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MU Bright Roman"/>
                <a:cs typeface="CMU Bright Roman"/>
              </a:rPr>
              <a:t>Highlighted works use Geometric Context and/or Orientation Maps</a:t>
            </a:r>
            <a:endParaRPr lang="en-US" sz="16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242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00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Sequence to Sequence Learning with Neural Networks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Ilya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Sutskever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Oriol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Vinyals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Quoc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 V. Le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CMU Bright Roman"/>
                <a:cs typeface="CMU Bright Roman"/>
              </a:rPr>
              <a:t>NIPS 2014</a:t>
            </a:r>
            <a:endParaRPr lang="en-US" sz="2000" b="1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6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Task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8" y="1600200"/>
            <a:ext cx="8868451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Mapping Sequences to Sequences 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Map data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That has sequential or temporal structure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Of arbitrary length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“What day is it today?” – “Today is a Friday”</a:t>
            </a:r>
          </a:p>
          <a:p>
            <a:pPr marL="0" indent="0">
              <a:buNone/>
            </a:pPr>
            <a:endParaRPr lang="en-US" sz="2800" dirty="0" smtClean="0">
              <a:latin typeface="CMU Bright Roman"/>
              <a:cs typeface="CMU Bright Roman"/>
            </a:endParaRPr>
          </a:p>
          <a:p>
            <a:endParaRPr lang="en-US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Language Translation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“</a:t>
            </a:r>
            <a:r>
              <a:rPr lang="en-US" sz="2400" dirty="0">
                <a:latin typeface="CMU Bright Roman"/>
                <a:cs typeface="CMU Bright Roman"/>
              </a:rPr>
              <a:t>Good morning sir</a:t>
            </a:r>
            <a:r>
              <a:rPr lang="en-US" sz="2400" dirty="0" smtClean="0">
                <a:latin typeface="CMU Bright Roman"/>
                <a:cs typeface="CMU Bright Roman"/>
              </a:rPr>
              <a:t>”  </a:t>
            </a:r>
            <a:r>
              <a:rPr lang="en-US" sz="2400" dirty="0">
                <a:latin typeface="CMU Bright Roman"/>
                <a:cs typeface="CMU Bright Roman"/>
              </a:rPr>
              <a:t>– </a:t>
            </a:r>
            <a:r>
              <a:rPr lang="en-US" sz="2400" dirty="0" smtClean="0">
                <a:latin typeface="CMU Bright Roman"/>
                <a:cs typeface="CMU Bright Roman"/>
              </a:rPr>
              <a:t> </a:t>
            </a:r>
            <a:r>
              <a:rPr lang="en-US" sz="2400" dirty="0">
                <a:latin typeface="CMU Bright Roman"/>
                <a:cs typeface="CMU Bright Roman"/>
              </a:rPr>
              <a:t>“Bonjour monsieur”</a:t>
            </a:r>
            <a:endParaRPr lang="en-US" sz="2400" dirty="0" smtClean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633237"/>
              </p:ext>
            </p:extLst>
          </p:nvPr>
        </p:nvGraphicFramePr>
        <p:xfrm>
          <a:off x="2417763" y="3944938"/>
          <a:ext cx="45545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21" name="Equation" r:id="rId4" imgW="2222500" imgH="241300" progId="Equation.DSMT4">
                  <p:embed/>
                </p:oleObj>
              </mc:Choice>
              <mc:Fallback>
                <p:oleObj name="Equation" r:id="rId4" imgW="22225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7763" y="3944938"/>
                        <a:ext cx="4554537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7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What I have been working 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Problem: Given a single image of an indoor room, recover its spatial layout</a:t>
            </a:r>
          </a:p>
          <a:p>
            <a:pPr marL="0" indent="0">
              <a:buNone/>
            </a:pPr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4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292855" y="3428456"/>
            <a:ext cx="3570144" cy="862679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624628" y="2214949"/>
            <a:ext cx="4748176" cy="862679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624628" y="4665929"/>
            <a:ext cx="4748176" cy="862679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Feed-Forward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7" name="Oval 6"/>
          <p:cNvSpPr/>
          <p:nvPr/>
        </p:nvSpPr>
        <p:spPr>
          <a:xfrm>
            <a:off x="1990672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" name="Oval 7"/>
          <p:cNvSpPr/>
          <p:nvPr/>
        </p:nvSpPr>
        <p:spPr>
          <a:xfrm>
            <a:off x="2754069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5605393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5679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02816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102168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k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4" name="Straight Arrow Connector 13"/>
          <p:cNvCxnSpPr>
            <a:stCxn id="7" idx="0"/>
            <a:endCxn id="10" idx="3"/>
          </p:cNvCxnSpPr>
          <p:nvPr/>
        </p:nvCxnSpPr>
        <p:spPr>
          <a:xfrm flipV="1">
            <a:off x="2248278" y="4011997"/>
            <a:ext cx="392852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  <a:endCxn id="11" idx="4"/>
          </p:cNvCxnSpPr>
          <p:nvPr/>
        </p:nvCxnSpPr>
        <p:spPr>
          <a:xfrm flipV="1">
            <a:off x="2248278" y="4087448"/>
            <a:ext cx="1512144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12" idx="3"/>
          </p:cNvCxnSpPr>
          <p:nvPr/>
        </p:nvCxnSpPr>
        <p:spPr>
          <a:xfrm flipV="1">
            <a:off x="2248278" y="4011997"/>
            <a:ext cx="292934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0"/>
            <a:endCxn id="10" idx="4"/>
          </p:cNvCxnSpPr>
          <p:nvPr/>
        </p:nvCxnSpPr>
        <p:spPr>
          <a:xfrm flipH="1" flipV="1">
            <a:off x="2823285" y="4087448"/>
            <a:ext cx="188390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10" idx="5"/>
          </p:cNvCxnSpPr>
          <p:nvPr/>
        </p:nvCxnSpPr>
        <p:spPr>
          <a:xfrm flipH="1" flipV="1">
            <a:off x="3005439" y="4011997"/>
            <a:ext cx="2857560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2" idx="5"/>
          </p:cNvCxnSpPr>
          <p:nvPr/>
        </p:nvCxnSpPr>
        <p:spPr>
          <a:xfrm flipH="1" flipV="1">
            <a:off x="5541928" y="4011997"/>
            <a:ext cx="32107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8" idx="0"/>
            <a:endCxn id="12" idx="4"/>
          </p:cNvCxnSpPr>
          <p:nvPr/>
        </p:nvCxnSpPr>
        <p:spPr>
          <a:xfrm flipV="1">
            <a:off x="3011675" y="4087448"/>
            <a:ext cx="2348099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038488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051076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605393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0" name="Straight Arrow Connector 49"/>
          <p:cNvCxnSpPr>
            <a:stCxn id="10" idx="0"/>
            <a:endCxn id="45" idx="3"/>
          </p:cNvCxnSpPr>
          <p:nvPr/>
        </p:nvCxnSpPr>
        <p:spPr>
          <a:xfrm flipV="1">
            <a:off x="2823285" y="2834433"/>
            <a:ext cx="303242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2" idx="0"/>
            <a:endCxn id="45" idx="5"/>
          </p:cNvCxnSpPr>
          <p:nvPr/>
        </p:nvCxnSpPr>
        <p:spPr>
          <a:xfrm flipH="1" flipV="1">
            <a:off x="3490836" y="2834433"/>
            <a:ext cx="1868938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0"/>
            <a:endCxn id="45" idx="4"/>
          </p:cNvCxnSpPr>
          <p:nvPr/>
        </p:nvCxnSpPr>
        <p:spPr>
          <a:xfrm flipH="1" flipV="1">
            <a:off x="3308682" y="2909884"/>
            <a:ext cx="451740" cy="6623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371781"/>
              </p:ext>
            </p:extLst>
          </p:nvPr>
        </p:nvGraphicFramePr>
        <p:xfrm>
          <a:off x="6967537" y="3643313"/>
          <a:ext cx="171926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Equation" r:id="rId3" imgW="838200" imgH="203200" progId="Equation.DSMT4">
                  <p:embed/>
                </p:oleObj>
              </mc:Choice>
              <mc:Fallback>
                <p:oleObj name="Equation" r:id="rId3" imgW="838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7537" y="3643313"/>
                        <a:ext cx="1719263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418503"/>
              </p:ext>
            </p:extLst>
          </p:nvPr>
        </p:nvGraphicFramePr>
        <p:xfrm>
          <a:off x="7316788" y="2462213"/>
          <a:ext cx="10683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Equation" r:id="rId5" imgW="520700" imgH="203200" progId="Equation.DSMT4">
                  <p:embed/>
                </p:oleObj>
              </mc:Choice>
              <mc:Fallback>
                <p:oleObj name="Equation" r:id="rId5" imgW="520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16788" y="2462213"/>
                        <a:ext cx="1068387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TextBox 115"/>
          <p:cNvSpPr txBox="1"/>
          <p:nvPr/>
        </p:nvSpPr>
        <p:spPr>
          <a:xfrm>
            <a:off x="235222" y="49195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50976" y="36701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Hidden Units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15550" y="2473963"/>
            <a:ext cx="10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Outputs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76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7" grpId="0" animBg="1"/>
      <p:bldP spid="48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4" grpId="0" animBg="1"/>
      <p:bldP spid="45" grpId="0" animBg="1"/>
      <p:bldP spid="49" grpId="0" animBg="1"/>
      <p:bldP spid="116" grpId="0"/>
      <p:bldP spid="117" grpId="0"/>
      <p:bldP spid="1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Feed-Forward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Work well when large datasets are available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Generally require static inputs and targets of known and fixed dimensionality</a:t>
            </a: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Can not learn concepts on sequential data of arbitrary length, are time-window based</a:t>
            </a: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292855" y="3428456"/>
            <a:ext cx="3570144" cy="862679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1624628" y="2214949"/>
            <a:ext cx="4748176" cy="862679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624628" y="4665929"/>
            <a:ext cx="4748176" cy="862679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990672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754069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106" name="Oval 105"/>
          <p:cNvSpPr/>
          <p:nvPr/>
        </p:nvSpPr>
        <p:spPr>
          <a:xfrm>
            <a:off x="5605393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2565679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3502816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102168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k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0" name="Straight Arrow Connector 109"/>
          <p:cNvCxnSpPr>
            <a:stCxn id="104" idx="0"/>
            <a:endCxn id="107" idx="3"/>
          </p:cNvCxnSpPr>
          <p:nvPr/>
        </p:nvCxnSpPr>
        <p:spPr>
          <a:xfrm flipV="1">
            <a:off x="2248278" y="4011997"/>
            <a:ext cx="392852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4" idx="0"/>
            <a:endCxn id="108" idx="4"/>
          </p:cNvCxnSpPr>
          <p:nvPr/>
        </p:nvCxnSpPr>
        <p:spPr>
          <a:xfrm flipV="1">
            <a:off x="2248278" y="4087448"/>
            <a:ext cx="1512144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4" idx="0"/>
            <a:endCxn id="109" idx="3"/>
          </p:cNvCxnSpPr>
          <p:nvPr/>
        </p:nvCxnSpPr>
        <p:spPr>
          <a:xfrm flipV="1">
            <a:off x="2248278" y="4011997"/>
            <a:ext cx="292934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5" idx="0"/>
            <a:endCxn id="107" idx="4"/>
          </p:cNvCxnSpPr>
          <p:nvPr/>
        </p:nvCxnSpPr>
        <p:spPr>
          <a:xfrm flipH="1" flipV="1">
            <a:off x="2823285" y="4087448"/>
            <a:ext cx="188390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6" idx="0"/>
            <a:endCxn id="107" idx="5"/>
          </p:cNvCxnSpPr>
          <p:nvPr/>
        </p:nvCxnSpPr>
        <p:spPr>
          <a:xfrm flipH="1" flipV="1">
            <a:off x="3005439" y="4011997"/>
            <a:ext cx="2857560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6" idx="0"/>
            <a:endCxn id="109" idx="5"/>
          </p:cNvCxnSpPr>
          <p:nvPr/>
        </p:nvCxnSpPr>
        <p:spPr>
          <a:xfrm flipH="1" flipV="1">
            <a:off x="5541928" y="4011997"/>
            <a:ext cx="321071" cy="8336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5" idx="0"/>
            <a:endCxn id="109" idx="4"/>
          </p:cNvCxnSpPr>
          <p:nvPr/>
        </p:nvCxnSpPr>
        <p:spPr>
          <a:xfrm flipV="1">
            <a:off x="3011675" y="4087448"/>
            <a:ext cx="2348099" cy="75820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2038488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3051076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5605393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0" name="Straight Arrow Connector 119"/>
          <p:cNvCxnSpPr>
            <a:stCxn id="107" idx="0"/>
            <a:endCxn id="118" idx="3"/>
          </p:cNvCxnSpPr>
          <p:nvPr/>
        </p:nvCxnSpPr>
        <p:spPr>
          <a:xfrm flipV="1">
            <a:off x="2823285" y="2834433"/>
            <a:ext cx="303242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9" idx="0"/>
            <a:endCxn id="118" idx="5"/>
          </p:cNvCxnSpPr>
          <p:nvPr/>
        </p:nvCxnSpPr>
        <p:spPr>
          <a:xfrm flipH="1" flipV="1">
            <a:off x="3490836" y="2834433"/>
            <a:ext cx="1868938" cy="7378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8" idx="0"/>
            <a:endCxn id="118" idx="4"/>
          </p:cNvCxnSpPr>
          <p:nvPr/>
        </p:nvCxnSpPr>
        <p:spPr>
          <a:xfrm flipH="1" flipV="1">
            <a:off x="3308682" y="2909884"/>
            <a:ext cx="451740" cy="66235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35222" y="49195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50976" y="36701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Hidden Units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15550" y="2473963"/>
            <a:ext cx="10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Outputs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0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7" grpId="0" animBg="1"/>
      <p:bldP spid="118" grpId="0" animBg="1"/>
      <p:bldP spid="119" grpId="0" animBg="1"/>
      <p:bldP spid="125" grpId="0"/>
      <p:bldP spid="126" grpId="0"/>
      <p:bldP spid="1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292855" y="3428456"/>
            <a:ext cx="3570144" cy="862679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0" name="Rectangle 79"/>
          <p:cNvSpPr/>
          <p:nvPr/>
        </p:nvSpPr>
        <p:spPr>
          <a:xfrm>
            <a:off x="1624628" y="2214949"/>
            <a:ext cx="4748176" cy="862679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1" name="Rectangle 80"/>
          <p:cNvSpPr/>
          <p:nvPr/>
        </p:nvSpPr>
        <p:spPr>
          <a:xfrm>
            <a:off x="1624628" y="4665929"/>
            <a:ext cx="4748176" cy="862679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2" name="Oval 81"/>
          <p:cNvSpPr/>
          <p:nvPr/>
        </p:nvSpPr>
        <p:spPr>
          <a:xfrm>
            <a:off x="1990672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754069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84" name="Oval 83"/>
          <p:cNvSpPr/>
          <p:nvPr/>
        </p:nvSpPr>
        <p:spPr>
          <a:xfrm>
            <a:off x="5605393" y="484565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2565679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3502816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102168" y="3572237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k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8" name="Straight Arrow Connector 87"/>
          <p:cNvCxnSpPr>
            <a:stCxn id="82" idx="0"/>
            <a:endCxn id="85" idx="3"/>
          </p:cNvCxnSpPr>
          <p:nvPr/>
        </p:nvCxnSpPr>
        <p:spPr>
          <a:xfrm flipV="1">
            <a:off x="2248278" y="4011997"/>
            <a:ext cx="392852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2" idx="0"/>
            <a:endCxn id="86" idx="4"/>
          </p:cNvCxnSpPr>
          <p:nvPr/>
        </p:nvCxnSpPr>
        <p:spPr>
          <a:xfrm flipV="1">
            <a:off x="2248278" y="4087448"/>
            <a:ext cx="1512144" cy="75820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0"/>
            <a:endCxn id="87" idx="3"/>
          </p:cNvCxnSpPr>
          <p:nvPr/>
        </p:nvCxnSpPr>
        <p:spPr>
          <a:xfrm flipV="1">
            <a:off x="2248278" y="4011997"/>
            <a:ext cx="2929341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0"/>
            <a:endCxn id="85" idx="4"/>
          </p:cNvCxnSpPr>
          <p:nvPr/>
        </p:nvCxnSpPr>
        <p:spPr>
          <a:xfrm flipH="1" flipV="1">
            <a:off x="2823285" y="4087448"/>
            <a:ext cx="188390" cy="75820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4" idx="0"/>
            <a:endCxn id="85" idx="5"/>
          </p:cNvCxnSpPr>
          <p:nvPr/>
        </p:nvCxnSpPr>
        <p:spPr>
          <a:xfrm flipH="1" flipV="1">
            <a:off x="3005439" y="4011997"/>
            <a:ext cx="2857560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4" idx="0"/>
            <a:endCxn id="87" idx="5"/>
          </p:cNvCxnSpPr>
          <p:nvPr/>
        </p:nvCxnSpPr>
        <p:spPr>
          <a:xfrm flipH="1" flipV="1">
            <a:off x="5541928" y="4011997"/>
            <a:ext cx="321071" cy="833657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3" idx="0"/>
            <a:endCxn id="87" idx="4"/>
          </p:cNvCxnSpPr>
          <p:nvPr/>
        </p:nvCxnSpPr>
        <p:spPr>
          <a:xfrm flipV="1">
            <a:off x="3011675" y="4087448"/>
            <a:ext cx="2348099" cy="75820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038488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3051076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605393" y="2394673"/>
            <a:ext cx="515211" cy="515211"/>
          </a:xfrm>
          <a:prstGeom prst="ellipse">
            <a:avLst/>
          </a:prstGeom>
          <a:solidFill>
            <a:srgbClr val="93CDD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03" name="Straight Arrow Connector 102"/>
          <p:cNvCxnSpPr>
            <a:stCxn id="85" idx="0"/>
            <a:endCxn id="100" idx="3"/>
          </p:cNvCxnSpPr>
          <p:nvPr/>
        </p:nvCxnSpPr>
        <p:spPr>
          <a:xfrm flipV="1">
            <a:off x="2823285" y="2834433"/>
            <a:ext cx="303242" cy="73780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87" idx="0"/>
            <a:endCxn id="100" idx="5"/>
          </p:cNvCxnSpPr>
          <p:nvPr/>
        </p:nvCxnSpPr>
        <p:spPr>
          <a:xfrm flipH="1" flipV="1">
            <a:off x="3490836" y="2834433"/>
            <a:ext cx="1868938" cy="73780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6" idx="0"/>
            <a:endCxn id="100" idx="4"/>
          </p:cNvCxnSpPr>
          <p:nvPr/>
        </p:nvCxnSpPr>
        <p:spPr>
          <a:xfrm flipH="1" flipV="1">
            <a:off x="3308682" y="2909884"/>
            <a:ext cx="451740" cy="662353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22550"/>
              </p:ext>
            </p:extLst>
          </p:nvPr>
        </p:nvGraphicFramePr>
        <p:xfrm>
          <a:off x="6265863" y="3670300"/>
          <a:ext cx="29178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5" name="Equation" r:id="rId3" imgW="1422400" imgH="203200" progId="Equation.DSMT4">
                  <p:embed/>
                </p:oleObj>
              </mc:Choice>
              <mc:Fallback>
                <p:oleObj name="Equation" r:id="rId3" imgW="1422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5863" y="3670300"/>
                        <a:ext cx="2917825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654484"/>
              </p:ext>
            </p:extLst>
          </p:nvPr>
        </p:nvGraphicFramePr>
        <p:xfrm>
          <a:off x="7169150" y="2478088"/>
          <a:ext cx="119697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26" name="Equation" r:id="rId5" imgW="584200" imgH="203200" progId="Equation.DSMT4">
                  <p:embed/>
                </p:oleObj>
              </mc:Choice>
              <mc:Fallback>
                <p:oleObj name="Equation" r:id="rId5" imgW="584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9150" y="2478088"/>
                        <a:ext cx="1196975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235222" y="49195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Inputs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50976" y="367018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Hidden Units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15550" y="2473963"/>
            <a:ext cx="1018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Outputs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32" name="Curved Connector 31"/>
          <p:cNvCxnSpPr>
            <a:stCxn id="85" idx="2"/>
            <a:endCxn id="85" idx="1"/>
          </p:cNvCxnSpPr>
          <p:nvPr/>
        </p:nvCxnSpPr>
        <p:spPr>
          <a:xfrm rot="10800000" flipH="1">
            <a:off x="2565678" y="3647689"/>
            <a:ext cx="75451" cy="182155"/>
          </a:xfrm>
          <a:prstGeom prst="curvedConnector4">
            <a:avLst>
              <a:gd name="adj1" fmla="val -302978"/>
              <a:gd name="adj2" fmla="val 266919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86" idx="1"/>
            <a:endCxn id="85" idx="7"/>
          </p:cNvCxnSpPr>
          <p:nvPr/>
        </p:nvCxnSpPr>
        <p:spPr>
          <a:xfrm rot="16200000" flipV="1">
            <a:off x="3291853" y="3361274"/>
            <a:ext cx="12700" cy="572828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urved Connector 122"/>
          <p:cNvCxnSpPr>
            <a:stCxn id="85" idx="5"/>
            <a:endCxn id="86" idx="3"/>
          </p:cNvCxnSpPr>
          <p:nvPr/>
        </p:nvCxnSpPr>
        <p:spPr>
          <a:xfrm rot="16200000" flipH="1">
            <a:off x="3291853" y="3725583"/>
            <a:ext cx="12700" cy="572828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/>
          <p:cNvCxnSpPr>
            <a:stCxn id="87" idx="1"/>
            <a:endCxn id="86" idx="7"/>
          </p:cNvCxnSpPr>
          <p:nvPr/>
        </p:nvCxnSpPr>
        <p:spPr>
          <a:xfrm rot="16200000" flipV="1">
            <a:off x="4560098" y="3030166"/>
            <a:ext cx="12700" cy="1235043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87" idx="0"/>
            <a:endCxn id="85" idx="0"/>
          </p:cNvCxnSpPr>
          <p:nvPr/>
        </p:nvCxnSpPr>
        <p:spPr>
          <a:xfrm rot="16200000" flipV="1">
            <a:off x="4091530" y="2303992"/>
            <a:ext cx="12700" cy="2536489"/>
          </a:xfrm>
          <a:prstGeom prst="curvedConnector3">
            <a:avLst>
              <a:gd name="adj1" fmla="val 330947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87" idx="3"/>
            <a:endCxn id="86" idx="5"/>
          </p:cNvCxnSpPr>
          <p:nvPr/>
        </p:nvCxnSpPr>
        <p:spPr>
          <a:xfrm rot="5400000">
            <a:off x="4560098" y="3394476"/>
            <a:ext cx="12700" cy="1235043"/>
          </a:xfrm>
          <a:prstGeom prst="curvedConnector3">
            <a:avLst>
              <a:gd name="adj1" fmla="val 2394102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721813" y="3317457"/>
            <a:ext cx="7808849" cy="1418762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82" name="Oval 81"/>
          <p:cNvSpPr/>
          <p:nvPr/>
        </p:nvSpPr>
        <p:spPr>
          <a:xfrm>
            <a:off x="1087858" y="3622621"/>
            <a:ext cx="847316" cy="8473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2086523" y="3622621"/>
            <a:ext cx="847316" cy="8473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273716" y="3622621"/>
            <a:ext cx="847316" cy="847316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smtClean="0">
                <a:solidFill>
                  <a:srgbClr val="000000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000000"/>
                </a:solidFill>
                <a:latin typeface="CMU Bright Roman"/>
                <a:cs typeface="CMU Bright Roman"/>
              </a:rPr>
              <a:t>m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2807335" y="1188891"/>
            <a:ext cx="847316" cy="84731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3744472" y="1188891"/>
            <a:ext cx="847316" cy="84731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5343824" y="1188891"/>
            <a:ext cx="847316" cy="847316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y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n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8" name="Straight Arrow Connector 87"/>
          <p:cNvCxnSpPr>
            <a:stCxn id="82" idx="0"/>
            <a:endCxn id="85" idx="4"/>
          </p:cNvCxnSpPr>
          <p:nvPr/>
        </p:nvCxnSpPr>
        <p:spPr>
          <a:xfrm flipV="1">
            <a:off x="1511516" y="2036207"/>
            <a:ext cx="1719477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2" idx="0"/>
            <a:endCxn id="86" idx="4"/>
          </p:cNvCxnSpPr>
          <p:nvPr/>
        </p:nvCxnSpPr>
        <p:spPr>
          <a:xfrm flipV="1">
            <a:off x="1511516" y="2036207"/>
            <a:ext cx="2656614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2" idx="0"/>
            <a:endCxn id="87" idx="4"/>
          </p:cNvCxnSpPr>
          <p:nvPr/>
        </p:nvCxnSpPr>
        <p:spPr>
          <a:xfrm flipV="1">
            <a:off x="1511516" y="2036207"/>
            <a:ext cx="4255966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3" idx="0"/>
            <a:endCxn id="85" idx="4"/>
          </p:cNvCxnSpPr>
          <p:nvPr/>
        </p:nvCxnSpPr>
        <p:spPr>
          <a:xfrm flipV="1">
            <a:off x="2510181" y="2036207"/>
            <a:ext cx="720812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4" idx="0"/>
            <a:endCxn id="85" idx="4"/>
          </p:cNvCxnSpPr>
          <p:nvPr/>
        </p:nvCxnSpPr>
        <p:spPr>
          <a:xfrm flipH="1" flipV="1">
            <a:off x="3230993" y="2036207"/>
            <a:ext cx="4466381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4" idx="0"/>
            <a:endCxn id="87" idx="4"/>
          </p:cNvCxnSpPr>
          <p:nvPr/>
        </p:nvCxnSpPr>
        <p:spPr>
          <a:xfrm flipH="1" flipV="1">
            <a:off x="5767482" y="2036207"/>
            <a:ext cx="1929892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3" idx="0"/>
            <a:endCxn id="87" idx="4"/>
          </p:cNvCxnSpPr>
          <p:nvPr/>
        </p:nvCxnSpPr>
        <p:spPr>
          <a:xfrm flipV="1">
            <a:off x="2510181" y="2036207"/>
            <a:ext cx="3257301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24</a:t>
            </a:fld>
            <a:endParaRPr lang="en-US"/>
          </a:p>
        </p:txBody>
      </p:sp>
      <p:cxnSp>
        <p:nvCxnSpPr>
          <p:cNvPr id="61" name="Straight Arrow Connector 60"/>
          <p:cNvCxnSpPr>
            <a:endCxn id="86" idx="4"/>
          </p:cNvCxnSpPr>
          <p:nvPr/>
        </p:nvCxnSpPr>
        <p:spPr>
          <a:xfrm flipH="1" flipV="1">
            <a:off x="4168130" y="2036207"/>
            <a:ext cx="3529244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3" idx="0"/>
            <a:endCxn id="86" idx="4"/>
          </p:cNvCxnSpPr>
          <p:nvPr/>
        </p:nvCxnSpPr>
        <p:spPr>
          <a:xfrm flipV="1">
            <a:off x="2510181" y="2036207"/>
            <a:ext cx="1657949" cy="158641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988997" y="2381939"/>
            <a:ext cx="555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w</a:t>
            </a:r>
            <a:r>
              <a:rPr lang="en-US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11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519274" y="2381939"/>
            <a:ext cx="598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nm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48720" y="3867131"/>
            <a:ext cx="286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895719" y="1432346"/>
            <a:ext cx="297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j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61009" y="2761145"/>
            <a:ext cx="469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w</a:t>
            </a:r>
            <a:r>
              <a:rPr lang="en-US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ji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416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25</a:t>
            </a:fld>
            <a:endParaRPr lang="en-US"/>
          </a:p>
        </p:txBody>
      </p:sp>
      <p:cxnSp>
        <p:nvCxnSpPr>
          <p:cNvPr id="127" name="Straight Arrow Connector 126"/>
          <p:cNvCxnSpPr>
            <a:stCxn id="79" idx="3"/>
            <a:endCxn id="98" idx="1"/>
          </p:cNvCxnSpPr>
          <p:nvPr/>
        </p:nvCxnSpPr>
        <p:spPr>
          <a:xfrm flipV="1">
            <a:off x="2682959" y="4068732"/>
            <a:ext cx="819337" cy="61388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98" idx="3"/>
            <a:endCxn id="118" idx="1"/>
          </p:cNvCxnSpPr>
          <p:nvPr/>
        </p:nvCxnSpPr>
        <p:spPr>
          <a:xfrm flipV="1">
            <a:off x="5275820" y="3454337"/>
            <a:ext cx="819337" cy="61439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918169"/>
              </p:ext>
            </p:extLst>
          </p:nvPr>
        </p:nvGraphicFramePr>
        <p:xfrm>
          <a:off x="1644651" y="1539875"/>
          <a:ext cx="58308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11" name="Equation" r:id="rId3" imgW="2844800" imgH="241300" progId="Equation.DSMT4">
                  <p:embed/>
                </p:oleObj>
              </mc:Choice>
              <mc:Fallback>
                <p:oleObj name="Equation" r:id="rId3" imgW="28448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4651" y="1539875"/>
                        <a:ext cx="5830887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>
            <a:stCxn id="118" idx="3"/>
          </p:cNvCxnSpPr>
          <p:nvPr/>
        </p:nvCxnSpPr>
        <p:spPr>
          <a:xfrm flipV="1">
            <a:off x="7868681" y="2839943"/>
            <a:ext cx="828572" cy="61439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99766" y="3828142"/>
            <a:ext cx="2592861" cy="2068175"/>
            <a:chOff x="499766" y="3828142"/>
            <a:chExt cx="2592861" cy="2068175"/>
          </a:xfrm>
        </p:grpSpPr>
        <p:grpSp>
          <p:nvGrpSpPr>
            <p:cNvPr id="24" name="Group 23"/>
            <p:cNvGrpSpPr/>
            <p:nvPr/>
          </p:nvGrpSpPr>
          <p:grpSpPr>
            <a:xfrm>
              <a:off x="499766" y="3828142"/>
              <a:ext cx="2592861" cy="1656675"/>
              <a:chOff x="797030" y="3639002"/>
              <a:chExt cx="2592861" cy="1656675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206699" y="4332675"/>
                <a:ext cx="1773524" cy="3215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97030" y="3686587"/>
                <a:ext cx="2592861" cy="32159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3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97030" y="4948690"/>
                <a:ext cx="2592861" cy="3215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cxnSp>
            <p:nvCxnSpPr>
              <p:cNvPr id="37" name="Straight Arrow Connector 36"/>
              <p:cNvCxnSpPr>
                <a:stCxn id="81" idx="0"/>
                <a:endCxn id="79" idx="2"/>
              </p:cNvCxnSpPr>
              <p:nvPr/>
            </p:nvCxnSpPr>
            <p:spPr>
              <a:xfrm flipV="1">
                <a:off x="2093461" y="4654269"/>
                <a:ext cx="0" cy="2944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79" idx="0"/>
                <a:endCxn id="80" idx="2"/>
              </p:cNvCxnSpPr>
              <p:nvPr/>
            </p:nvCxnSpPr>
            <p:spPr>
              <a:xfrm flipV="1">
                <a:off x="2093461" y="4008181"/>
                <a:ext cx="0" cy="3244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7" name="Object 7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5227318"/>
                  </p:ext>
                </p:extLst>
              </p:nvPr>
            </p:nvGraphicFramePr>
            <p:xfrm>
              <a:off x="1978422" y="4905152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12" name="Equation" r:id="rId5" imgW="152400" imgH="190500" progId="Equation.DSMT4">
                      <p:embed/>
                    </p:oleObj>
                  </mc:Choice>
                  <mc:Fallback>
                    <p:oleObj name="Equation" r:id="rId5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978422" y="4905152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8" name="Object 7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7167986"/>
                  </p:ext>
                </p:extLst>
              </p:nvPr>
            </p:nvGraphicFramePr>
            <p:xfrm>
              <a:off x="1982190" y="3639002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13" name="Equation" r:id="rId7" imgW="152400" imgH="190500" progId="Equation.DSMT4">
                      <p:embed/>
                    </p:oleObj>
                  </mc:Choice>
                  <mc:Fallback>
                    <p:oleObj name="Equation" r:id="rId7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982190" y="3639002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1" name="Object 9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8064245"/>
                  </p:ext>
                </p:extLst>
              </p:nvPr>
            </p:nvGraphicFramePr>
            <p:xfrm>
              <a:off x="1985958" y="4304782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14" name="Equation" r:id="rId9" imgW="152400" imgH="190500" progId="Equation.DSMT4">
                      <p:embed/>
                    </p:oleObj>
                  </mc:Choice>
                  <mc:Fallback>
                    <p:oleObj name="Equation" r:id="rId9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985958" y="4304782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2" name="TextBox 131"/>
            <p:cNvSpPr txBox="1"/>
            <p:nvPr/>
          </p:nvSpPr>
          <p:spPr>
            <a:xfrm>
              <a:off x="1437796" y="5526985"/>
              <a:ext cx="71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t</a:t>
              </a:r>
              <a:r>
                <a:rPr lang="en-US" i="1" dirty="0" smtClean="0">
                  <a:latin typeface="CMU Bright Roman"/>
                  <a:cs typeface="CMU Bright Roman"/>
                </a:rPr>
                <a:t> </a:t>
              </a:r>
              <a:r>
                <a:rPr lang="en-US" dirty="0" smtClean="0">
                  <a:latin typeface="CMU Bright Roman"/>
                  <a:cs typeface="CMU Bright Roman"/>
                </a:rPr>
                <a:t>= 1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092627" y="3214915"/>
            <a:ext cx="2592861" cy="2064043"/>
            <a:chOff x="3092627" y="3214915"/>
            <a:chExt cx="2592861" cy="2064043"/>
          </a:xfrm>
        </p:grpSpPr>
        <p:grpSp>
          <p:nvGrpSpPr>
            <p:cNvPr id="94" name="Group 93"/>
            <p:cNvGrpSpPr/>
            <p:nvPr/>
          </p:nvGrpSpPr>
          <p:grpSpPr>
            <a:xfrm>
              <a:off x="3092627" y="3214915"/>
              <a:ext cx="2592861" cy="1655763"/>
              <a:chOff x="797030" y="3639655"/>
              <a:chExt cx="2592861" cy="1655763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1206699" y="4332675"/>
                <a:ext cx="1773524" cy="3215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97030" y="3686587"/>
                <a:ext cx="2592861" cy="32159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3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797030" y="4948690"/>
                <a:ext cx="2592861" cy="3215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cxnSp>
            <p:nvCxnSpPr>
              <p:cNvPr id="112" name="Straight Arrow Connector 111"/>
              <p:cNvCxnSpPr>
                <a:stCxn id="102" idx="0"/>
                <a:endCxn id="98" idx="2"/>
              </p:cNvCxnSpPr>
              <p:nvPr/>
            </p:nvCxnSpPr>
            <p:spPr>
              <a:xfrm flipV="1">
                <a:off x="2093461" y="4654269"/>
                <a:ext cx="0" cy="2944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98" idx="0"/>
                <a:endCxn id="99" idx="2"/>
              </p:cNvCxnSpPr>
              <p:nvPr/>
            </p:nvCxnSpPr>
            <p:spPr>
              <a:xfrm flipV="1">
                <a:off x="2093461" y="4008181"/>
                <a:ext cx="0" cy="3244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14" name="Object 1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9894279"/>
                  </p:ext>
                </p:extLst>
              </p:nvPr>
            </p:nvGraphicFramePr>
            <p:xfrm>
              <a:off x="1966439" y="4904893"/>
              <a:ext cx="3365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15" name="Equation" r:id="rId11" imgW="165100" imgH="190500" progId="Equation.DSMT4">
                      <p:embed/>
                    </p:oleObj>
                  </mc:Choice>
                  <mc:Fallback>
                    <p:oleObj name="Equation" r:id="rId11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966439" y="4904893"/>
                            <a:ext cx="3365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5" name="Object 1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1998654"/>
                  </p:ext>
                </p:extLst>
              </p:nvPr>
            </p:nvGraphicFramePr>
            <p:xfrm>
              <a:off x="1969614" y="3639655"/>
              <a:ext cx="33813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16" name="Equation" r:id="rId13" imgW="165100" imgH="190500" progId="Equation.DSMT4">
                      <p:embed/>
                    </p:oleObj>
                  </mc:Choice>
                  <mc:Fallback>
                    <p:oleObj name="Equation" r:id="rId13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1969614" y="3639655"/>
                            <a:ext cx="33813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6" name="Object 1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393161"/>
                  </p:ext>
                </p:extLst>
              </p:nvPr>
            </p:nvGraphicFramePr>
            <p:xfrm>
              <a:off x="1972789" y="4304008"/>
              <a:ext cx="33813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17" name="Equation" r:id="rId15" imgW="165100" imgH="190500" progId="Equation.DSMT4">
                      <p:embed/>
                    </p:oleObj>
                  </mc:Choice>
                  <mc:Fallback>
                    <p:oleObj name="Equation" r:id="rId15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1972789" y="4304008"/>
                            <a:ext cx="33813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3" name="TextBox 132"/>
            <p:cNvSpPr txBox="1"/>
            <p:nvPr/>
          </p:nvSpPr>
          <p:spPr>
            <a:xfrm>
              <a:off x="4030656" y="4909626"/>
              <a:ext cx="71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t</a:t>
              </a:r>
              <a:r>
                <a:rPr lang="en-US" i="1" dirty="0" smtClean="0">
                  <a:latin typeface="CMU Bright Roman"/>
                  <a:cs typeface="CMU Bright Roman"/>
                </a:rPr>
                <a:t> </a:t>
              </a:r>
              <a:r>
                <a:rPr lang="en-US" dirty="0" smtClean="0">
                  <a:latin typeface="CMU Bright Roman"/>
                  <a:cs typeface="CMU Bright Roman"/>
                </a:rPr>
                <a:t>= 2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85488" y="2600553"/>
            <a:ext cx="2592861" cy="2064266"/>
            <a:chOff x="5685488" y="2600553"/>
            <a:chExt cx="2592861" cy="2064266"/>
          </a:xfrm>
        </p:grpSpPr>
        <p:grpSp>
          <p:nvGrpSpPr>
            <p:cNvPr id="117" name="Group 116"/>
            <p:cNvGrpSpPr/>
            <p:nvPr/>
          </p:nvGrpSpPr>
          <p:grpSpPr>
            <a:xfrm>
              <a:off x="5685488" y="2600553"/>
              <a:ext cx="2592861" cy="1655762"/>
              <a:chOff x="797030" y="3639688"/>
              <a:chExt cx="2592861" cy="1655762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206699" y="4332675"/>
                <a:ext cx="1773524" cy="32159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97030" y="3686587"/>
                <a:ext cx="2592861" cy="32159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3000"/>
                </a:schemeClr>
              </a:solidFill>
              <a:ln>
                <a:solidFill>
                  <a:schemeClr val="accent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97030" y="4948690"/>
                <a:ext cx="2592861" cy="32159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33000"/>
                </a:schemeClr>
              </a:solidFill>
              <a:ln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i="1"/>
              </a:p>
            </p:txBody>
          </p:sp>
          <p:cxnSp>
            <p:nvCxnSpPr>
              <p:cNvPr id="121" name="Straight Arrow Connector 120"/>
              <p:cNvCxnSpPr>
                <a:stCxn id="120" idx="0"/>
                <a:endCxn id="118" idx="2"/>
              </p:cNvCxnSpPr>
              <p:nvPr/>
            </p:nvCxnSpPr>
            <p:spPr>
              <a:xfrm flipV="1">
                <a:off x="2093461" y="4654269"/>
                <a:ext cx="0" cy="2944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>
                <a:stCxn id="118" idx="0"/>
                <a:endCxn id="119" idx="2"/>
              </p:cNvCxnSpPr>
              <p:nvPr/>
            </p:nvCxnSpPr>
            <p:spPr>
              <a:xfrm flipV="1">
                <a:off x="2093461" y="4008181"/>
                <a:ext cx="0" cy="3244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24" name="Object 12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2668415"/>
                  </p:ext>
                </p:extLst>
              </p:nvPr>
            </p:nvGraphicFramePr>
            <p:xfrm>
              <a:off x="1978666" y="4904925"/>
              <a:ext cx="311150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18" name="Equation" r:id="rId17" imgW="152400" imgH="190500" progId="Equation.DSMT4">
                      <p:embed/>
                    </p:oleObj>
                  </mc:Choice>
                  <mc:Fallback>
                    <p:oleObj name="Equation" r:id="rId17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1978666" y="4904925"/>
                            <a:ext cx="311150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5" name="Object 1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1662568"/>
                  </p:ext>
                </p:extLst>
              </p:nvPr>
            </p:nvGraphicFramePr>
            <p:xfrm>
              <a:off x="1981841" y="3639688"/>
              <a:ext cx="312737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19" name="Equation" r:id="rId19" imgW="152400" imgH="190500" progId="Equation.DSMT4">
                      <p:embed/>
                    </p:oleObj>
                  </mc:Choice>
                  <mc:Fallback>
                    <p:oleObj name="Equation" r:id="rId19" imgW="1524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1981841" y="3639688"/>
                            <a:ext cx="312737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6" name="Object 1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8871873"/>
                  </p:ext>
                </p:extLst>
              </p:nvPr>
            </p:nvGraphicFramePr>
            <p:xfrm>
              <a:off x="1972789" y="4304008"/>
              <a:ext cx="338138" cy="390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120" name="Equation" r:id="rId21" imgW="165100" imgH="190500" progId="Equation.DSMT4">
                      <p:embed/>
                    </p:oleObj>
                  </mc:Choice>
                  <mc:Fallback>
                    <p:oleObj name="Equation" r:id="rId21" imgW="165100" imgH="19050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972789" y="4304008"/>
                            <a:ext cx="338138" cy="3905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4" name="TextBox 133"/>
            <p:cNvSpPr txBox="1"/>
            <p:nvPr/>
          </p:nvSpPr>
          <p:spPr>
            <a:xfrm>
              <a:off x="6623517" y="4295487"/>
              <a:ext cx="71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MU Bright Oblique"/>
                  <a:cs typeface="CMU Bright Oblique"/>
                </a:rPr>
                <a:t>t</a:t>
              </a:r>
              <a:r>
                <a:rPr lang="en-US" i="1" dirty="0" smtClean="0">
                  <a:latin typeface="CMU Bright Roman"/>
                  <a:cs typeface="CMU Bright Roman"/>
                </a:rPr>
                <a:t> </a:t>
              </a:r>
              <a:r>
                <a:rPr lang="en-US" dirty="0" smtClean="0">
                  <a:latin typeface="CMU Bright Roman"/>
                  <a:cs typeface="CMU Bright Roman"/>
                </a:rPr>
                <a:t>= 3</a:t>
              </a:r>
              <a:endParaRPr lang="en-US" dirty="0">
                <a:latin typeface="CMU Bright Roman"/>
                <a:cs typeface="CMU Bright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442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26</a:t>
            </a:fld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08306" y="3287435"/>
            <a:ext cx="262972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Layer 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L-1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108306" y="2368751"/>
            <a:ext cx="2629722" cy="457280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Layer 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108306" y="4163357"/>
            <a:ext cx="2629722" cy="45728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Layer L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-</a:t>
            </a:r>
            <a:r>
              <a:rPr lang="en-US" i="1" dirty="0">
                <a:solidFill>
                  <a:srgbClr val="000000"/>
                </a:solidFill>
                <a:latin typeface="CMU Bright Roman"/>
                <a:cs typeface="CMU Bright Roman"/>
              </a:rPr>
              <a:t>2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12" name="Straight Arrow Connector 111"/>
          <p:cNvCxnSpPr>
            <a:stCxn id="102" idx="0"/>
            <a:endCxn id="98" idx="2"/>
          </p:cNvCxnSpPr>
          <p:nvPr/>
        </p:nvCxnSpPr>
        <p:spPr>
          <a:xfrm flipV="1">
            <a:off x="4423167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8" idx="0"/>
            <a:endCxn id="99" idx="2"/>
          </p:cNvCxnSpPr>
          <p:nvPr/>
        </p:nvCxnSpPr>
        <p:spPr>
          <a:xfrm flipV="1">
            <a:off x="4423167" y="2826031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18345" y="1123014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423167" y="4620637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423167" y="1893603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108306" y="832318"/>
            <a:ext cx="2629722" cy="457280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Error</a:t>
            </a:r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 Layer (E)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08306" y="5639070"/>
            <a:ext cx="2629722" cy="457280"/>
          </a:xfrm>
          <a:prstGeom prst="rect">
            <a:avLst/>
          </a:prstGeom>
          <a:solidFill>
            <a:schemeClr val="accent3"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Input</a:t>
            </a:r>
            <a:endParaRPr lang="en-US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423167" y="1371763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425232" y="5105124"/>
            <a:ext cx="0" cy="4614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28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27</a:t>
            </a:fld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08306" y="3287435"/>
            <a:ext cx="262972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Oblique"/>
                <a:cs typeface="CMU Bright Oblique"/>
              </a:rPr>
              <a:t>Error</a:t>
            </a:r>
            <a:endParaRPr lang="en-US" dirty="0">
              <a:solidFill>
                <a:srgbClr val="000000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V="1">
            <a:off x="3717672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50447" y="4171014"/>
            <a:ext cx="3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x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077252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22851" y="4171014"/>
            <a:ext cx="30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t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94477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28</a:t>
            </a:fld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08306" y="3287435"/>
            <a:ext cx="262972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Oblique"/>
                <a:cs typeface="CMU Bright Oblique"/>
              </a:rPr>
              <a:t>f(</a:t>
            </a:r>
            <a:r>
              <a:rPr lang="en-US" dirty="0" err="1" smtClean="0">
                <a:solidFill>
                  <a:srgbClr val="000000"/>
                </a:solidFill>
                <a:latin typeface="CMU Bright Oblique"/>
                <a:cs typeface="CMU Bright Oblique"/>
              </a:rPr>
              <a:t>x;w</a:t>
            </a:r>
            <a:r>
              <a:rPr lang="en-US" dirty="0" smtClean="0">
                <a:solidFill>
                  <a:srgbClr val="000000"/>
                </a:solidFill>
                <a:latin typeface="CMU Bright Oblique"/>
                <a:cs typeface="CMU Bright Oblique"/>
              </a:rPr>
              <a:t>)</a:t>
            </a:r>
            <a:endParaRPr lang="en-US" dirty="0">
              <a:solidFill>
                <a:srgbClr val="000000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4423167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55946" y="4171014"/>
            <a:ext cx="3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x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23167" y="2868793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5942" y="2458777"/>
            <a:ext cx="33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1815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29</a:t>
            </a:fld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108306" y="3287435"/>
            <a:ext cx="2629722" cy="457280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U Bright Oblique"/>
                <a:cs typeface="CMU Bright Oblique"/>
              </a:rPr>
              <a:t>Sigmoid</a:t>
            </a:r>
            <a:endParaRPr lang="en-US" dirty="0">
              <a:solidFill>
                <a:srgbClr val="000000"/>
              </a:solidFill>
              <a:latin typeface="CMU Bright Oblique"/>
              <a:cs typeface="CMU Bright Oblique"/>
            </a:endParaRPr>
          </a:p>
        </p:txBody>
      </p:sp>
      <p:cxnSp>
        <p:nvCxnSpPr>
          <p:cNvPr id="112" name="Straight Arrow Connector 111"/>
          <p:cNvCxnSpPr>
            <a:endCxn id="98" idx="2"/>
          </p:cNvCxnSpPr>
          <p:nvPr/>
        </p:nvCxnSpPr>
        <p:spPr>
          <a:xfrm flipV="1">
            <a:off x="4423167" y="3744715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55946" y="4171014"/>
            <a:ext cx="334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Oblique"/>
                <a:cs typeface="CMU Bright Oblique"/>
              </a:rPr>
              <a:t>x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23167" y="2868793"/>
            <a:ext cx="0" cy="4186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55942" y="2458777"/>
            <a:ext cx="33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MU Bright Oblique"/>
                <a:cs typeface="CMU Bright Oblique"/>
              </a:rPr>
              <a:t>y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609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i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0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Recurrent Neural Networks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Can learn concepts on arbitrary input sequences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Time dependence creates “network memory”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Limited successes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Very slow convergence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Decay of back-propagated error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Issue with long time lags between relevant events</a:t>
            </a: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7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Long Short Term Memory (LSTM)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Replacement for the simple neuron cell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Introduces memory in each cell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Enforces non-decaying error flow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Learns </a:t>
            </a:r>
            <a:r>
              <a:rPr lang="en-US" sz="2800" dirty="0">
                <a:latin typeface="CMU Bright Roman"/>
                <a:cs typeface="CMU Bright Roman"/>
              </a:rPr>
              <a:t>across long time </a:t>
            </a:r>
            <a:r>
              <a:rPr lang="en-US" sz="2800" dirty="0" smtClean="0">
                <a:latin typeface="CMU Bright Roman"/>
                <a:cs typeface="CMU Bright Roman"/>
              </a:rPr>
              <a:t>lags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Faster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2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Overview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6" idx="7"/>
            <a:endCxn id="42" idx="2"/>
          </p:cNvCxnSpPr>
          <p:nvPr/>
        </p:nvCxnSpPr>
        <p:spPr>
          <a:xfrm flipV="1">
            <a:off x="4547608" y="2582049"/>
            <a:ext cx="1819528" cy="10683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42" idx="0"/>
          </p:cNvCxnSpPr>
          <p:nvPr/>
        </p:nvCxnSpPr>
        <p:spPr>
          <a:xfrm>
            <a:off x="6624742" y="1665450"/>
            <a:ext cx="0" cy="6589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32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02435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9132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9" y="3296942"/>
            <a:ext cx="80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5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Cell</a:t>
            </a:r>
            <a:endParaRPr lang="en-US" sz="4000" dirty="0">
              <a:latin typeface="CMU Bright Roman"/>
              <a:cs typeface="CMU Bright Roman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33" idx="6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3976809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907221"/>
              </p:ext>
            </p:extLst>
          </p:nvPr>
        </p:nvGraphicFramePr>
        <p:xfrm>
          <a:off x="2403475" y="5721350"/>
          <a:ext cx="395763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89" name="Equation" r:id="rId3" imgW="1930400" imgH="228600" progId="Equation.DSMT4">
                  <p:embed/>
                </p:oleObj>
              </mc:Choice>
              <mc:Fallback>
                <p:oleObj name="Equation" r:id="rId3" imgW="193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3475" y="5721350"/>
                        <a:ext cx="3957638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2357274" y="3784514"/>
            <a:ext cx="389144" cy="256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baseline="-25000" dirty="0" err="1" smtClean="0">
                <a:latin typeface="CMU Bright Roman"/>
                <a:cs typeface="CMU Bright Roman"/>
              </a:rPr>
              <a:t>C’t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34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169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LSTM – Input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9" name="Straight Arrow Connector 58"/>
          <p:cNvCxnSpPr>
            <a:stCxn id="41" idx="4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9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5619" y="3784354"/>
            <a:ext cx="43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c</a:t>
            </a:r>
            <a:r>
              <a:rPr lang="en-US" sz="1600" dirty="0" err="1" smtClean="0">
                <a:solidFill>
                  <a:schemeClr val="bg1">
                    <a:lumMod val="65000"/>
                  </a:schemeClr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454564"/>
              </p:ext>
            </p:extLst>
          </p:nvPr>
        </p:nvGraphicFramePr>
        <p:xfrm>
          <a:off x="1933575" y="5721350"/>
          <a:ext cx="489585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0" name="Equation" r:id="rId3" imgW="2387600" imgH="228600" progId="Equation.DSMT4">
                  <p:embed/>
                </p:oleObj>
              </mc:Choice>
              <mc:Fallback>
                <p:oleObj name="Equation" r:id="rId3" imgW="2387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3575" y="5721350"/>
                        <a:ext cx="4895850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35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803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Input Gate</a:t>
            </a: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8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232799"/>
              </p:ext>
            </p:extLst>
          </p:nvPr>
        </p:nvGraphicFramePr>
        <p:xfrm>
          <a:off x="3717925" y="5746750"/>
          <a:ext cx="13271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0" name="Equation" r:id="rId3" imgW="647700" imgH="203200" progId="Equation.DSMT4">
                  <p:embed/>
                </p:oleObj>
              </mc:Choice>
              <mc:Fallback>
                <p:oleObj name="Equation" r:id="rId3" imgW="647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7925" y="5746750"/>
                        <a:ext cx="132715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309690" y="3785107"/>
            <a:ext cx="50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latin typeface="CMU Sans Serif"/>
                <a:cs typeface="CMU Sans Serif"/>
              </a:rPr>
              <a:t>’’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4341" y="3784514"/>
            <a:ext cx="435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36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8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Forget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3" idx="0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8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797933"/>
              </p:ext>
            </p:extLst>
          </p:nvPr>
        </p:nvGraphicFramePr>
        <p:xfrm>
          <a:off x="1817688" y="6213475"/>
          <a:ext cx="507841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3" imgW="2476500" imgH="254000" progId="Equation.DSMT4">
                  <p:embed/>
                </p:oleObj>
              </mc:Choice>
              <mc:Fallback>
                <p:oleObj name="Equation" r:id="rId3" imgW="2476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7688" y="6213475"/>
                        <a:ext cx="5078412" cy="51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/>
          <p:cNvSpPr txBox="1"/>
          <p:nvPr/>
        </p:nvSpPr>
        <p:spPr>
          <a:xfrm>
            <a:off x="3309690" y="3785107"/>
            <a:ext cx="50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34341" y="3784354"/>
            <a:ext cx="435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37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767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Forget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9" name="Straight Arrow Connector 58"/>
          <p:cNvCxnSpPr>
            <a:stCxn id="41" idx="4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85" name="Straight Arrow Connector 84"/>
          <p:cNvCxnSpPr>
            <a:stCxn id="43" idx="0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8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35619" y="3784354"/>
            <a:ext cx="43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A6A6A6"/>
                </a:solidFill>
                <a:latin typeface="CMU Bright Roman"/>
                <a:cs typeface="CMU Bright Roman"/>
              </a:rPr>
              <a:t>c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38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135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Cell Update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976809" y="3296942"/>
            <a:ext cx="807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t-1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35619" y="3784354"/>
            <a:ext cx="432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solidFill>
                  <a:srgbClr val="A6A6A6"/>
                </a:solidFill>
                <a:latin typeface="CMU Bright Roman"/>
                <a:cs typeface="CMU Bright Roman"/>
              </a:rPr>
              <a:t>c</a:t>
            </a:r>
            <a:r>
              <a:rPr lang="en-US" sz="1600" dirty="0" err="1" smtClean="0">
                <a:solidFill>
                  <a:srgbClr val="A6A6A6"/>
                </a:solidFill>
                <a:latin typeface="CMU Sans Serif"/>
                <a:cs typeface="CMU Sans Serif"/>
              </a:rPr>
              <a:t>’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A6A6A6"/>
              </a:solidFill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39</a:t>
            </a:fld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459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i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8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Updated Cell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040902" y="3296942"/>
            <a:ext cx="679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 (</a:t>
            </a:r>
            <a:r>
              <a:rPr lang="en-US" sz="1200" i="1" dirty="0" smtClean="0">
                <a:latin typeface="CMU Bright Roman"/>
                <a:cs typeface="CMU Bright Roman"/>
              </a:rPr>
              <a:t>t</a:t>
            </a:r>
            <a:r>
              <a:rPr lang="en-US" sz="1200" dirty="0" smtClean="0">
                <a:latin typeface="CMU Bright Roman"/>
                <a:cs typeface="CMU Bright Roman"/>
              </a:rPr>
              <a:t>)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40</a:t>
            </a:fld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12789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Output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5"/>
          <p:cNvCxnSpPr/>
          <p:nvPr/>
        </p:nvCxnSpPr>
        <p:spPr>
          <a:xfrm rot="5400000">
            <a:off x="3538408" y="4552714"/>
            <a:ext cx="1162843" cy="2"/>
          </a:xfrm>
          <a:prstGeom prst="curvedConnector4">
            <a:avLst>
              <a:gd name="adj1" fmla="val 799"/>
              <a:gd name="adj2" fmla="val 11430100000"/>
            </a:avLst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66" idx="1"/>
            <a:endCxn id="41" idx="5"/>
          </p:cNvCxnSpPr>
          <p:nvPr/>
        </p:nvCxnSpPr>
        <p:spPr>
          <a:xfrm flipH="1" flipV="1">
            <a:off x="3089350" y="2752221"/>
            <a:ext cx="1093949" cy="8981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68432" y="3784514"/>
            <a:ext cx="387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41</a:t>
            </a:fld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54079" y="133258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  <p:cxnSp>
        <p:nvCxnSpPr>
          <p:cNvPr id="54" name="Straight Arrow Connector 53"/>
          <p:cNvCxnSpPr>
            <a:endCxn id="44" idx="1"/>
          </p:cNvCxnSpPr>
          <p:nvPr/>
        </p:nvCxnSpPr>
        <p:spPr>
          <a:xfrm>
            <a:off x="5142240" y="1701396"/>
            <a:ext cx="75451" cy="194799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4" idx="0"/>
          </p:cNvCxnSpPr>
          <p:nvPr/>
        </p:nvCxnSpPr>
        <p:spPr>
          <a:xfrm>
            <a:off x="5399846" y="1701396"/>
            <a:ext cx="0" cy="187254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575345" y="1699738"/>
            <a:ext cx="75451" cy="194799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5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Output Gate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Arrow Connector 52"/>
          <p:cNvCxnSpPr>
            <a:stCxn id="42" idx="4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6" idx="7"/>
            <a:endCxn id="42" idx="2"/>
          </p:cNvCxnSpPr>
          <p:nvPr/>
        </p:nvCxnSpPr>
        <p:spPr>
          <a:xfrm flipV="1">
            <a:off x="4547608" y="2582049"/>
            <a:ext cx="1819528" cy="106832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42" idx="0"/>
          </p:cNvCxnSpPr>
          <p:nvPr/>
        </p:nvCxnSpPr>
        <p:spPr>
          <a:xfrm>
            <a:off x="6624742" y="1665450"/>
            <a:ext cx="0" cy="6589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302435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  <a:r>
              <a:rPr lang="en-US" sz="1600" i="1" dirty="0"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42</a:t>
            </a:fld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0160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37150" y="2240569"/>
            <a:ext cx="5247392" cy="3199101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LSTM – </a:t>
            </a:r>
            <a:r>
              <a:rPr lang="en-US" sz="4000" dirty="0" smtClean="0">
                <a:latin typeface="CMU Bright SemiBold"/>
                <a:cs typeface="CMU Bright SemiBold"/>
              </a:rPr>
              <a:t>Final Output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97051" y="3573941"/>
            <a:ext cx="515211" cy="515211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1902989" y="3727998"/>
            <a:ext cx="311489" cy="251615"/>
          </a:xfrm>
          <a:custGeom>
            <a:avLst/>
            <a:gdLst>
              <a:gd name="connsiteX0" fmla="*/ 0 w 515155"/>
              <a:gd name="connsiteY0" fmla="*/ 347468 h 347468"/>
              <a:gd name="connsiteX1" fmla="*/ 227627 w 515155"/>
              <a:gd name="connsiteY1" fmla="*/ 287559 h 347468"/>
              <a:gd name="connsiteX2" fmla="*/ 275548 w 515155"/>
              <a:gd name="connsiteY2" fmla="*/ 47926 h 347468"/>
              <a:gd name="connsiteX3" fmla="*/ 515155 w 515155"/>
              <a:gd name="connsiteY3" fmla="*/ 0 h 347468"/>
              <a:gd name="connsiteX4" fmla="*/ 515155 w 515155"/>
              <a:gd name="connsiteY4" fmla="*/ 0 h 34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5" h="347468">
                <a:moveTo>
                  <a:pt x="0" y="347468"/>
                </a:moveTo>
                <a:cubicBezTo>
                  <a:pt x="90851" y="342475"/>
                  <a:pt x="181702" y="337483"/>
                  <a:pt x="227627" y="287559"/>
                </a:cubicBezTo>
                <a:cubicBezTo>
                  <a:pt x="273552" y="237635"/>
                  <a:pt x="227627" y="95852"/>
                  <a:pt x="275548" y="47926"/>
                </a:cubicBezTo>
                <a:cubicBezTo>
                  <a:pt x="323469" y="0"/>
                  <a:pt x="515155" y="0"/>
                  <a:pt x="515155" y="0"/>
                </a:cubicBezTo>
                <a:lnTo>
                  <a:pt x="515155" y="0"/>
                </a:lnTo>
              </a:path>
            </a:pathLst>
          </a:cu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49590" y="2312461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i</a:t>
            </a:r>
            <a:r>
              <a:rPr lang="en-US" sz="1600" i="1" baseline="-25000" dirty="0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367136" y="2324443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o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4107848" y="4864549"/>
            <a:ext cx="515211" cy="515211"/>
          </a:xfrm>
          <a:prstGeom prst="ellipse">
            <a:avLst/>
          </a:prstGeom>
          <a:solidFill>
            <a:schemeClr val="accent6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CMU Bright Roman"/>
                <a:cs typeface="CMU Bright Roman"/>
              </a:rPr>
              <a:t>f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5142240" y="3573941"/>
            <a:ext cx="515211" cy="515211"/>
            <a:chOff x="6406139" y="3573941"/>
            <a:chExt cx="515211" cy="515211"/>
          </a:xfrm>
        </p:grpSpPr>
        <p:sp>
          <p:nvSpPr>
            <p:cNvPr id="44" name="Oval 43"/>
            <p:cNvSpPr/>
            <p:nvPr/>
          </p:nvSpPr>
          <p:spPr>
            <a:xfrm>
              <a:off x="6406139" y="3573941"/>
              <a:ext cx="515211" cy="51521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sz="1600" baseline="-25000" dirty="0">
                <a:solidFill>
                  <a:srgbClr val="000000"/>
                </a:solidFill>
                <a:latin typeface="CMU Bright Roman"/>
                <a:cs typeface="CMU Bright Roman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6512077" y="3727998"/>
              <a:ext cx="311489" cy="251615"/>
            </a:xfrm>
            <a:custGeom>
              <a:avLst/>
              <a:gdLst>
                <a:gd name="connsiteX0" fmla="*/ 0 w 515155"/>
                <a:gd name="connsiteY0" fmla="*/ 347468 h 347468"/>
                <a:gd name="connsiteX1" fmla="*/ 227627 w 515155"/>
                <a:gd name="connsiteY1" fmla="*/ 287559 h 347468"/>
                <a:gd name="connsiteX2" fmla="*/ 275548 w 515155"/>
                <a:gd name="connsiteY2" fmla="*/ 47926 h 347468"/>
                <a:gd name="connsiteX3" fmla="*/ 515155 w 515155"/>
                <a:gd name="connsiteY3" fmla="*/ 0 h 347468"/>
                <a:gd name="connsiteX4" fmla="*/ 515155 w 515155"/>
                <a:gd name="connsiteY4" fmla="*/ 0 h 347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155" h="347468">
                  <a:moveTo>
                    <a:pt x="0" y="347468"/>
                  </a:moveTo>
                  <a:cubicBezTo>
                    <a:pt x="90851" y="342475"/>
                    <a:pt x="181702" y="337483"/>
                    <a:pt x="227627" y="287559"/>
                  </a:cubicBezTo>
                  <a:cubicBezTo>
                    <a:pt x="273552" y="237635"/>
                    <a:pt x="227627" y="95852"/>
                    <a:pt x="275548" y="47926"/>
                  </a:cubicBezTo>
                  <a:cubicBezTo>
                    <a:pt x="323469" y="0"/>
                    <a:pt x="515155" y="0"/>
                    <a:pt x="515155" y="0"/>
                  </a:cubicBezTo>
                  <a:lnTo>
                    <a:pt x="515155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2772455" y="369375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41255" y="3767585"/>
            <a:ext cx="131882" cy="133686"/>
            <a:chOff x="7787230" y="1641491"/>
            <a:chExt cx="131882" cy="133686"/>
          </a:xfrm>
        </p:grpSpPr>
        <p:cxnSp>
          <p:nvCxnSpPr>
            <p:cNvPr id="36" name="Straight Connector 35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Oval 50"/>
          <p:cNvSpPr/>
          <p:nvPr/>
        </p:nvSpPr>
        <p:spPr>
          <a:xfrm>
            <a:off x="6490001" y="3694266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53" name="Straight Arrow Connector 52"/>
          <p:cNvCxnSpPr>
            <a:stCxn id="42" idx="4"/>
            <a:endCxn id="51" idx="0"/>
          </p:cNvCxnSpPr>
          <p:nvPr/>
        </p:nvCxnSpPr>
        <p:spPr>
          <a:xfrm>
            <a:off x="6624742" y="2839654"/>
            <a:ext cx="4028" cy="854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565273" y="3762310"/>
            <a:ext cx="131882" cy="133686"/>
            <a:chOff x="7787230" y="1641491"/>
            <a:chExt cx="131882" cy="133686"/>
          </a:xfrm>
        </p:grpSpPr>
        <p:cxnSp>
          <p:nvCxnSpPr>
            <p:cNvPr id="57" name="Straight Connector 56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>
            <a:stCxn id="41" idx="4"/>
            <a:endCxn id="46" idx="0"/>
          </p:cNvCxnSpPr>
          <p:nvPr/>
        </p:nvCxnSpPr>
        <p:spPr>
          <a:xfrm>
            <a:off x="2907196" y="2827672"/>
            <a:ext cx="4028" cy="866084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3" idx="6"/>
            <a:endCxn id="46" idx="2"/>
          </p:cNvCxnSpPr>
          <p:nvPr/>
        </p:nvCxnSpPr>
        <p:spPr>
          <a:xfrm>
            <a:off x="2312262" y="3831547"/>
            <a:ext cx="460193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4107848" y="3574919"/>
            <a:ext cx="515211" cy="515211"/>
          </a:xfrm>
          <a:prstGeom prst="ellipse">
            <a:avLst/>
          </a:prstGeom>
          <a:solidFill>
            <a:srgbClr val="93CDDD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600" b="1" i="1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c</a:t>
            </a:r>
            <a:r>
              <a:rPr lang="en-US" sz="1600" b="1" i="1" baseline="-25000" dirty="0" err="1" smtClean="0">
                <a:solidFill>
                  <a:srgbClr val="000000"/>
                </a:solidFill>
                <a:latin typeface="CMU Bright Roman"/>
                <a:cs typeface="CMU Bright Roman"/>
              </a:rPr>
              <a:t>t</a:t>
            </a:r>
            <a:endParaRPr lang="en-US" sz="1600" b="1" i="1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cxnSp>
        <p:nvCxnSpPr>
          <p:cNvPr id="67" name="Straight Arrow Connector 66"/>
          <p:cNvCxnSpPr>
            <a:stCxn id="46" idx="6"/>
            <a:endCxn id="66" idx="2"/>
          </p:cNvCxnSpPr>
          <p:nvPr/>
        </p:nvCxnSpPr>
        <p:spPr>
          <a:xfrm>
            <a:off x="3049992" y="3832525"/>
            <a:ext cx="1057856" cy="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6" idx="6"/>
            <a:endCxn id="44" idx="2"/>
          </p:cNvCxnSpPr>
          <p:nvPr/>
        </p:nvCxnSpPr>
        <p:spPr>
          <a:xfrm flipV="1">
            <a:off x="4623059" y="3831547"/>
            <a:ext cx="519181" cy="978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4" idx="6"/>
            <a:endCxn id="51" idx="2"/>
          </p:cNvCxnSpPr>
          <p:nvPr/>
        </p:nvCxnSpPr>
        <p:spPr>
          <a:xfrm>
            <a:off x="5657451" y="3831547"/>
            <a:ext cx="832550" cy="14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1" idx="6"/>
          </p:cNvCxnSpPr>
          <p:nvPr/>
        </p:nvCxnSpPr>
        <p:spPr>
          <a:xfrm flipV="1">
            <a:off x="6767538" y="3829557"/>
            <a:ext cx="648297" cy="34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222371" y="4320127"/>
            <a:ext cx="277537" cy="277537"/>
          </a:xfrm>
          <a:prstGeom prst="ellipse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sz="1600" baseline="-25000" dirty="0">
              <a:solidFill>
                <a:srgbClr val="000000"/>
              </a:solidFill>
              <a:latin typeface="CMU Bright Roman"/>
              <a:cs typeface="CMU Bright Roman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294251" y="4394052"/>
            <a:ext cx="131882" cy="133686"/>
            <a:chOff x="7787230" y="1641491"/>
            <a:chExt cx="131882" cy="133686"/>
          </a:xfrm>
        </p:grpSpPr>
        <p:cxnSp>
          <p:nvCxnSpPr>
            <p:cNvPr id="82" name="Straight Connector 81"/>
            <p:cNvCxnSpPr>
              <a:cxnSpLocks noChangeAspect="1"/>
            </p:cNvCxnSpPr>
            <p:nvPr/>
          </p:nvCxnSpPr>
          <p:spPr>
            <a:xfrm>
              <a:off x="7787230" y="1641491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 noChangeAspect="1"/>
            </p:cNvCxnSpPr>
            <p:nvPr/>
          </p:nvCxnSpPr>
          <p:spPr>
            <a:xfrm flipH="1">
              <a:off x="7789876" y="1644119"/>
              <a:ext cx="129236" cy="13105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Arrow Connector 84"/>
          <p:cNvCxnSpPr>
            <a:stCxn id="43" idx="0"/>
            <a:endCxn id="84" idx="4"/>
          </p:cNvCxnSpPr>
          <p:nvPr/>
        </p:nvCxnSpPr>
        <p:spPr>
          <a:xfrm flipH="1" flipV="1">
            <a:off x="4361140" y="4597664"/>
            <a:ext cx="4314" cy="26688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6" idx="5"/>
            <a:endCxn id="84" idx="6"/>
          </p:cNvCxnSpPr>
          <p:nvPr/>
        </p:nvCxnSpPr>
        <p:spPr>
          <a:xfrm rot="5400000">
            <a:off x="4301650" y="4212937"/>
            <a:ext cx="444217" cy="47700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5"/>
          <p:cNvCxnSpPr>
            <a:stCxn id="84" idx="2"/>
            <a:endCxn id="66" idx="3"/>
          </p:cNvCxnSpPr>
          <p:nvPr/>
        </p:nvCxnSpPr>
        <p:spPr>
          <a:xfrm rot="10800000">
            <a:off x="4183299" y="4014680"/>
            <a:ext cx="39072" cy="444217"/>
          </a:xfrm>
          <a:prstGeom prst="curvedConnector2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6" idx="7"/>
            <a:endCxn id="42" idx="2"/>
          </p:cNvCxnSpPr>
          <p:nvPr/>
        </p:nvCxnSpPr>
        <p:spPr>
          <a:xfrm flipV="1">
            <a:off x="4547608" y="2582049"/>
            <a:ext cx="1819528" cy="1068321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endCxn id="33" idx="1"/>
          </p:cNvCxnSpPr>
          <p:nvPr/>
        </p:nvCxnSpPr>
        <p:spPr>
          <a:xfrm>
            <a:off x="1182485" y="3486662"/>
            <a:ext cx="690017" cy="16273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33" idx="2"/>
          </p:cNvCxnSpPr>
          <p:nvPr/>
        </p:nvCxnSpPr>
        <p:spPr>
          <a:xfrm>
            <a:off x="1182485" y="3829557"/>
            <a:ext cx="614566" cy="1990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endCxn id="33" idx="3"/>
          </p:cNvCxnSpPr>
          <p:nvPr/>
        </p:nvCxnSpPr>
        <p:spPr>
          <a:xfrm flipV="1">
            <a:off x="1182485" y="4013701"/>
            <a:ext cx="690017" cy="214249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41" idx="0"/>
          </p:cNvCxnSpPr>
          <p:nvPr/>
        </p:nvCxnSpPr>
        <p:spPr>
          <a:xfrm flipH="1">
            <a:off x="2907196" y="1701396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endCxn id="42" idx="0"/>
          </p:cNvCxnSpPr>
          <p:nvPr/>
        </p:nvCxnSpPr>
        <p:spPr>
          <a:xfrm>
            <a:off x="6624742" y="1665450"/>
            <a:ext cx="0" cy="658993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endCxn id="41" idx="7"/>
          </p:cNvCxnSpPr>
          <p:nvPr/>
        </p:nvCxnSpPr>
        <p:spPr>
          <a:xfrm flipH="1">
            <a:off x="3089350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6803258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2577707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6282484" y="1701396"/>
            <a:ext cx="169304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4356253" y="5379760"/>
            <a:ext cx="4028" cy="611065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43" idx="5"/>
          </p:cNvCxnSpPr>
          <p:nvPr/>
        </p:nvCxnSpPr>
        <p:spPr>
          <a:xfrm flipH="1" flipV="1">
            <a:off x="454760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43" idx="3"/>
          </p:cNvCxnSpPr>
          <p:nvPr/>
        </p:nvCxnSpPr>
        <p:spPr>
          <a:xfrm flipV="1">
            <a:off x="4107848" y="5304309"/>
            <a:ext cx="75451" cy="686516"/>
          </a:xfrm>
          <a:prstGeom prst="straightConnector1">
            <a:avLst/>
          </a:prstGeom>
          <a:ln w="12700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82623" y="2405822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Input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273668" y="2406895"/>
            <a:ext cx="1056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Output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598816" y="4995637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Forget Gate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66239" y="3296942"/>
            <a:ext cx="42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CMU Bright Roman"/>
                <a:cs typeface="CMU Bright Roman"/>
              </a:rPr>
              <a:t>Cell</a:t>
            </a:r>
            <a:endParaRPr lang="en-US" sz="1200" dirty="0">
              <a:latin typeface="CMU Bright Roman"/>
              <a:cs typeface="CMU Bright Roman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415835" y="3635786"/>
            <a:ext cx="387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err="1" smtClean="0">
                <a:latin typeface="CMU Bright Roman"/>
                <a:cs typeface="CMU Bright Roman"/>
              </a:rPr>
              <a:t>h</a:t>
            </a:r>
            <a:r>
              <a:rPr lang="en-US" sz="1600" i="1" baseline="-25000" dirty="0" err="1" smtClean="0">
                <a:latin typeface="CMU Bright Roman"/>
                <a:cs typeface="CMU Bright Roman"/>
              </a:rPr>
              <a:t>t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43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40819" y="3472364"/>
            <a:ext cx="505362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b="1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</a:t>
            </a:r>
            <a:endParaRPr lang="en-US" sz="1600" i="1" baseline="-25000" dirty="0" smtClean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r>
              <a:rPr lang="en-US" sz="1600" i="1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chemeClr val="bg1">
                    <a:lumMod val="65000"/>
                  </a:schemeClr>
                </a:solidFill>
                <a:latin typeface="CMU Bright Roman"/>
                <a:cs typeface="CMU Bright Roman"/>
              </a:rPr>
              <a:t>t-1</a:t>
            </a:r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  <a:p>
            <a:pPr algn="just"/>
            <a:endParaRPr lang="en-US" sz="1600" i="1" baseline="-25000" dirty="0">
              <a:solidFill>
                <a:schemeClr val="bg1">
                  <a:lumMod val="6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03163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 smtClean="0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-1</a:t>
            </a:r>
          </a:p>
          <a:p>
            <a:pPr algn="ctr"/>
            <a:r>
              <a:rPr lang="en-US" sz="1600" i="1" baseline="-25000" dirty="0" smtClean="0">
                <a:latin typeface="CMU Bright Roman"/>
                <a:cs typeface="CMU Bright Roman"/>
              </a:rPr>
              <a:t>  </a:t>
            </a:r>
            <a:endParaRPr lang="en-US" sz="1600" i="1" baseline="-25000" dirty="0">
              <a:latin typeface="CMU Bright Roman"/>
              <a:cs typeface="CMU Bright Roman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074481" y="5922377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302435" y="1362842"/>
            <a:ext cx="728008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A6A6A6"/>
                </a:solidFill>
                <a:latin typeface="CMU Bright Roman"/>
                <a:cs typeface="CMU Bright Roman"/>
              </a:rPr>
              <a:t>x</a:t>
            </a:r>
            <a:r>
              <a:rPr lang="en-US" sz="1600" i="1" baseline="-25000" dirty="0" err="1">
                <a:solidFill>
                  <a:srgbClr val="A6A6A6"/>
                </a:solidFill>
                <a:latin typeface="CMU Bright Roman"/>
                <a:cs typeface="CMU Bright Roman"/>
              </a:rPr>
              <a:t>t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  <a:r>
              <a:rPr lang="en-US" sz="1600" i="1" dirty="0">
                <a:solidFill>
                  <a:srgbClr val="A6A6A6"/>
                </a:solidFill>
                <a:latin typeface="CMU Bright Roman"/>
                <a:cs typeface="CMU Bright Roman"/>
              </a:rPr>
              <a:t>h</a:t>
            </a:r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t-1</a:t>
            </a:r>
          </a:p>
          <a:p>
            <a:pPr algn="ctr"/>
            <a:r>
              <a:rPr lang="en-US" sz="1600" i="1" baseline="-25000" dirty="0">
                <a:solidFill>
                  <a:srgbClr val="A6A6A6"/>
                </a:solidFill>
                <a:latin typeface="CMU Bright Roman"/>
                <a:cs typeface="CMU Bright Roman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2895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Screenshot 2015-03-11 12.39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43" y="0"/>
            <a:ext cx="6512857" cy="3515414"/>
          </a:xfrm>
          <a:prstGeom prst="rect">
            <a:avLst/>
          </a:prstGeom>
        </p:spPr>
      </p:pic>
      <p:pic>
        <p:nvPicPr>
          <p:cNvPr id="8" name="Picture 7" descr="Screenshot 2015-03-11 12.40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03" y="3356183"/>
            <a:ext cx="6599328" cy="35018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1314" y="1351281"/>
            <a:ext cx="66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RNN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2606" y="4685307"/>
            <a:ext cx="82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LSTM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-90717" y="3401543"/>
            <a:ext cx="923471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105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Idea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We have LSTMs which can learn on sequential data with long range temporal dependencies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Represent sentences as vectors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Read input sentence word by word </a:t>
            </a:r>
            <a:br>
              <a:rPr lang="en-US" sz="2800" dirty="0" smtClean="0">
                <a:latin typeface="CMU Bright Roman"/>
                <a:cs typeface="CMU Bright Roman"/>
              </a:rPr>
            </a:br>
            <a:r>
              <a:rPr lang="en-US" sz="2800" dirty="0" smtClean="0">
                <a:latin typeface="CMU Bright Roman"/>
                <a:cs typeface="CMU Bright Roman"/>
              </a:rPr>
              <a:t>(</a:t>
            </a:r>
            <a:r>
              <a:rPr lang="en-US" sz="2800" dirty="0" err="1" smtClean="0">
                <a:latin typeface="CMU Bright Roman"/>
                <a:cs typeface="CMU Bright Roman"/>
              </a:rPr>
              <a:t>timestep</a:t>
            </a:r>
            <a:r>
              <a:rPr lang="en-US" sz="2800" dirty="0" smtClean="0">
                <a:latin typeface="CMU Bright Roman"/>
                <a:cs typeface="CMU Bright Roman"/>
              </a:rPr>
              <a:t> by </a:t>
            </a:r>
            <a:r>
              <a:rPr lang="en-US" sz="2800" dirty="0" err="1" smtClean="0">
                <a:latin typeface="CMU Bright Roman"/>
                <a:cs typeface="CMU Bright Roman"/>
              </a:rPr>
              <a:t>timestep</a:t>
            </a:r>
            <a:r>
              <a:rPr lang="en-US" sz="2800" dirty="0" smtClean="0">
                <a:latin typeface="CMU Bright Roman"/>
                <a:cs typeface="CMU Bright Roman"/>
              </a:rPr>
              <a:t>)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Generate output sentence word by word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2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A Minor Hiccup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Recall general RNN equation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Each </a:t>
            </a:r>
            <a:r>
              <a:rPr lang="en-US" sz="2800" dirty="0" err="1" smtClean="0">
                <a:latin typeface="CMU Bright Bold Extended"/>
                <a:cs typeface="CMU Bright Bold Extended"/>
              </a:rPr>
              <a:t>x</a:t>
            </a:r>
            <a:r>
              <a:rPr lang="en-US" sz="2800" baseline="-25000" dirty="0" err="1" smtClean="0">
                <a:latin typeface="CMU Bright Oblique"/>
                <a:cs typeface="CMU Bright Oblique"/>
              </a:rPr>
              <a:t>t</a:t>
            </a:r>
            <a:r>
              <a:rPr lang="en-US" sz="2800" dirty="0" smtClean="0">
                <a:latin typeface="CMU Bright Roman"/>
                <a:cs typeface="CMU Bright Roman"/>
              </a:rPr>
              <a:t> has a corresponding </a:t>
            </a:r>
            <a:r>
              <a:rPr lang="en-US" sz="2800" dirty="0" err="1" smtClean="0">
                <a:latin typeface="CMU Bright Bold Extended"/>
                <a:cs typeface="CMU Bright Bold Extended"/>
              </a:rPr>
              <a:t>y</a:t>
            </a:r>
            <a:r>
              <a:rPr lang="en-US" sz="2800" baseline="-25000" dirty="0" err="1" smtClean="0">
                <a:latin typeface="CMU Bright Oblique"/>
                <a:cs typeface="CMU Bright Oblique"/>
              </a:rPr>
              <a:t>t</a:t>
            </a:r>
            <a:r>
              <a:rPr lang="en-US" sz="2800" dirty="0" smtClean="0">
                <a:latin typeface="CMU Bright Roman"/>
                <a:cs typeface="CMU Bright Roman"/>
              </a:rPr>
              <a:t>: Alignment between sequences should be known ahead of time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Workaround: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Map entire input to a fixed-size vector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Map fixed-sized vector to output</a:t>
            </a:r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69107"/>
              </p:ext>
            </p:extLst>
          </p:nvPr>
        </p:nvGraphicFramePr>
        <p:xfrm>
          <a:off x="2467589" y="2088732"/>
          <a:ext cx="4056062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8" name="Equation" r:id="rId3" imgW="1422400" imgH="419100" progId="Equation.DSMT4">
                  <p:embed/>
                </p:oleObj>
              </mc:Choice>
              <mc:Fallback>
                <p:oleObj name="Equation" r:id="rId3" imgW="1422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7589" y="2088732"/>
                        <a:ext cx="4056062" cy="119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Model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249355"/>
              </p:ext>
            </p:extLst>
          </p:nvPr>
        </p:nvGraphicFramePr>
        <p:xfrm>
          <a:off x="1824038" y="1897063"/>
          <a:ext cx="55181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5" name="Equation" r:id="rId3" imgW="2692400" imgH="508000" progId="Equation.DSMT4">
                  <p:embed/>
                </p:oleObj>
              </mc:Choice>
              <mc:Fallback>
                <p:oleObj name="Equation" r:id="rId3" imgW="26924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4038" y="1897063"/>
                        <a:ext cx="5518150" cy="104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974198"/>
              </p:ext>
            </p:extLst>
          </p:nvPr>
        </p:nvGraphicFramePr>
        <p:xfrm>
          <a:off x="3132303" y="3877607"/>
          <a:ext cx="3254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6" name="Equation" r:id="rId5" imgW="1587500" imgH="393700" progId="Equation.DSMT4">
                  <p:embed/>
                </p:oleObj>
              </mc:Choice>
              <mc:Fallback>
                <p:oleObj name="Equation" r:id="rId5" imgW="1587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2303" y="3877607"/>
                        <a:ext cx="3254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541280"/>
              </p:ext>
            </p:extLst>
          </p:nvPr>
        </p:nvGraphicFramePr>
        <p:xfrm>
          <a:off x="3902075" y="3004482"/>
          <a:ext cx="18494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7" name="Equation" r:id="rId7" imgW="901700" imgH="177800" progId="Equation.DSMT4">
                  <p:embed/>
                </p:oleObj>
              </mc:Choice>
              <mc:Fallback>
                <p:oleObj name="Equation" r:id="rId7" imgW="9017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02075" y="3004482"/>
                        <a:ext cx="1849438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2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Model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586708"/>
              </p:ext>
            </p:extLst>
          </p:nvPr>
        </p:nvGraphicFramePr>
        <p:xfrm>
          <a:off x="2976563" y="1834478"/>
          <a:ext cx="3254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3" name="Equation" r:id="rId3" imgW="1587500" imgH="393700" progId="Equation.DSMT4">
                  <p:embed/>
                </p:oleObj>
              </mc:Choice>
              <mc:Fallback>
                <p:oleObj name="Equation" r:id="rId3" imgW="1587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6563" y="1834478"/>
                        <a:ext cx="3254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292705"/>
              </p:ext>
            </p:extLst>
          </p:nvPr>
        </p:nvGraphicFramePr>
        <p:xfrm>
          <a:off x="541338" y="3205163"/>
          <a:ext cx="8126412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4" name="Equation" r:id="rId5" imgW="3962400" imgH="1028700" progId="Equation.DSMT4">
                  <p:embed/>
                </p:oleObj>
              </mc:Choice>
              <mc:Fallback>
                <p:oleObj name="Equation" r:id="rId5" imgW="3962400" imgH="1028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338" y="3205163"/>
                        <a:ext cx="8126412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4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Example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754037"/>
              </p:ext>
            </p:extLst>
          </p:nvPr>
        </p:nvGraphicFramePr>
        <p:xfrm>
          <a:off x="1311275" y="1957399"/>
          <a:ext cx="6586538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27" name="Equation" r:id="rId3" imgW="3213100" imgH="215900" progId="Equation.DSMT4">
                  <p:embed/>
                </p:oleObj>
              </mc:Choice>
              <mc:Fallback>
                <p:oleObj name="Equation" r:id="rId3" imgW="32131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1275" y="1957399"/>
                        <a:ext cx="6586538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57200"/>
              </p:ext>
            </p:extLst>
          </p:nvPr>
        </p:nvGraphicFramePr>
        <p:xfrm>
          <a:off x="1220788" y="3913693"/>
          <a:ext cx="741997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28" name="Equation" r:id="rId5" imgW="3619500" imgH="495300" progId="Equation.DSMT4">
                  <p:embed/>
                </p:oleObj>
              </mc:Choice>
              <mc:Fallback>
                <p:oleObj name="Equation" r:id="rId5" imgW="36195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0788" y="3913693"/>
                        <a:ext cx="7419975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516200"/>
              </p:ext>
            </p:extLst>
          </p:nvPr>
        </p:nvGraphicFramePr>
        <p:xfrm>
          <a:off x="2506684" y="2912370"/>
          <a:ext cx="476408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29" name="Equation" r:id="rId7" imgW="2324100" imgH="228600" progId="Equation.DSMT4">
                  <p:embed/>
                </p:oleObj>
              </mc:Choice>
              <mc:Fallback>
                <p:oleObj name="Equation" r:id="rId7" imgW="2324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6684" y="2912370"/>
                        <a:ext cx="4764088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What I have been working 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Problem: Given a single image of an indoor room, recovering its spatial layout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Approach: Fit a parametric 3D box to the room</a:t>
            </a: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7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Network Structure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05480" y="2671909"/>
            <a:ext cx="1186053" cy="754844"/>
          </a:xfrm>
          <a:prstGeom prst="rect">
            <a:avLst/>
          </a:prstGeom>
          <a:solidFill>
            <a:schemeClr val="accent1">
              <a:lumMod val="60000"/>
              <a:lumOff val="40000"/>
              <a:alpha val="33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61107" y="1867835"/>
            <a:ext cx="6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good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1" name="Straight Arrow Connector 70"/>
          <p:cNvCxnSpPr>
            <a:stCxn id="69" idx="2"/>
            <a:endCxn id="63" idx="0"/>
          </p:cNvCxnSpPr>
          <p:nvPr/>
        </p:nvCxnSpPr>
        <p:spPr>
          <a:xfrm>
            <a:off x="2097083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55421" y="2671909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259278" y="1867835"/>
            <a:ext cx="97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morning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7" name="Straight Arrow Connector 76"/>
          <p:cNvCxnSpPr>
            <a:stCxn id="76" idx="2"/>
            <a:endCxn id="75" idx="0"/>
          </p:cNvCxnSpPr>
          <p:nvPr/>
        </p:nvCxnSpPr>
        <p:spPr>
          <a:xfrm>
            <a:off x="3747024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784747" y="2671909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171720" y="1867835"/>
            <a:ext cx="40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sir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6" name="Straight Arrow Connector 85"/>
          <p:cNvCxnSpPr>
            <a:stCxn id="80" idx="2"/>
            <a:endCxn id="79" idx="0"/>
          </p:cNvCxnSpPr>
          <p:nvPr/>
        </p:nvCxnSpPr>
        <p:spPr>
          <a:xfrm>
            <a:off x="5376350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61997" y="2671909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4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9051" y="186783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9" name="Straight Arrow Connector 88"/>
          <p:cNvCxnSpPr>
            <a:stCxn id="88" idx="2"/>
            <a:endCxn id="87" idx="0"/>
          </p:cNvCxnSpPr>
          <p:nvPr/>
        </p:nvCxnSpPr>
        <p:spPr>
          <a:xfrm>
            <a:off x="7053599" y="2237167"/>
            <a:ext cx="1425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75" idx="1"/>
          </p:cNvCxnSpPr>
          <p:nvPr/>
        </p:nvCxnSpPr>
        <p:spPr>
          <a:xfrm>
            <a:off x="2691533" y="3049331"/>
            <a:ext cx="46388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9" idx="1"/>
          </p:cNvCxnSpPr>
          <p:nvPr/>
        </p:nvCxnSpPr>
        <p:spPr>
          <a:xfrm>
            <a:off x="4341474" y="3049331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3"/>
            <a:endCxn id="87" idx="1"/>
          </p:cNvCxnSpPr>
          <p:nvPr/>
        </p:nvCxnSpPr>
        <p:spPr>
          <a:xfrm>
            <a:off x="5970800" y="3049331"/>
            <a:ext cx="49119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98" idx="0"/>
          </p:cNvCxnSpPr>
          <p:nvPr/>
        </p:nvCxnSpPr>
        <p:spPr>
          <a:xfrm flipH="1">
            <a:off x="7051850" y="3426753"/>
            <a:ext cx="3174" cy="49827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01809" y="39250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MU Bright Roman"/>
                <a:cs typeface="CMU Bright Roman"/>
              </a:rPr>
              <a:t>v</a:t>
            </a:r>
            <a:endParaRPr lang="en-US" b="1" dirty="0"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1997" y="4751277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5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04" name="Straight Arrow Connector 103"/>
          <p:cNvCxnSpPr>
            <a:stCxn id="102" idx="2"/>
            <a:endCxn id="117" idx="0"/>
          </p:cNvCxnSpPr>
          <p:nvPr/>
        </p:nvCxnSpPr>
        <p:spPr>
          <a:xfrm>
            <a:off x="7055024" y="5506121"/>
            <a:ext cx="4277" cy="5040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8" idx="2"/>
            <a:endCxn id="102" idx="0"/>
          </p:cNvCxnSpPr>
          <p:nvPr/>
        </p:nvCxnSpPr>
        <p:spPr>
          <a:xfrm>
            <a:off x="7051850" y="4294364"/>
            <a:ext cx="3174" cy="4569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597524" y="6010125"/>
            <a:ext cx="92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bonjour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83323" y="4751277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6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1" name="Straight Arrow Connector 120"/>
          <p:cNvCxnSpPr>
            <a:stCxn id="120" idx="2"/>
            <a:endCxn id="123" idx="0"/>
          </p:cNvCxnSpPr>
          <p:nvPr/>
        </p:nvCxnSpPr>
        <p:spPr>
          <a:xfrm>
            <a:off x="5376350" y="5506121"/>
            <a:ext cx="4278" cy="5040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832523" y="6010125"/>
            <a:ext cx="109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monsieur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4" name="Straight Arrow Connector 123"/>
          <p:cNvCxnSpPr>
            <a:stCxn id="102" idx="1"/>
            <a:endCxn id="120" idx="3"/>
          </p:cNvCxnSpPr>
          <p:nvPr/>
        </p:nvCxnSpPr>
        <p:spPr>
          <a:xfrm flipH="1">
            <a:off x="5969376" y="5128699"/>
            <a:ext cx="49262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153997" y="4751277"/>
            <a:ext cx="1186053" cy="754844"/>
          </a:xfrm>
          <a:prstGeom prst="rect">
            <a:avLst/>
          </a:prstGeom>
          <a:solidFill>
            <a:srgbClr val="95B3D7">
              <a:alpha val="33000"/>
            </a:srgbClr>
          </a:solidFill>
          <a:ln>
            <a:solidFill>
              <a:srgbClr val="4F81B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7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7" name="Straight Arrow Connector 126"/>
          <p:cNvCxnSpPr>
            <a:stCxn id="126" idx="2"/>
            <a:endCxn id="129" idx="0"/>
          </p:cNvCxnSpPr>
          <p:nvPr/>
        </p:nvCxnSpPr>
        <p:spPr>
          <a:xfrm>
            <a:off x="3747024" y="5506121"/>
            <a:ext cx="4279" cy="5040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426755" y="601012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30" name="Straight Arrow Connector 129"/>
          <p:cNvCxnSpPr>
            <a:stCxn id="120" idx="1"/>
            <a:endCxn id="126" idx="3"/>
          </p:cNvCxnSpPr>
          <p:nvPr/>
        </p:nvCxnSpPr>
        <p:spPr>
          <a:xfrm flipH="1">
            <a:off x="4340050" y="5128699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/>
          <p:cNvCxnSpPr>
            <a:stCxn id="87" idx="3"/>
            <a:endCxn id="102" idx="3"/>
          </p:cNvCxnSpPr>
          <p:nvPr/>
        </p:nvCxnSpPr>
        <p:spPr>
          <a:xfrm>
            <a:off x="7648050" y="3049331"/>
            <a:ext cx="12700" cy="2079368"/>
          </a:xfrm>
          <a:prstGeom prst="bentConnector3">
            <a:avLst>
              <a:gd name="adj1" fmla="val 3592339"/>
            </a:avLst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50</a:t>
            </a:fld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0" y="6392687"/>
            <a:ext cx="367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MU Bright Roman"/>
                <a:cs typeface="CMU Bright Roman"/>
              </a:rPr>
              <a:t>s</a:t>
            </a:r>
            <a:r>
              <a:rPr lang="en-US" sz="1200" dirty="0" smtClean="0">
                <a:latin typeface="CMU Bright Roman"/>
                <a:cs typeface="CMU Bright Roman"/>
              </a:rPr>
              <a:t>ubscript indicates time step</a:t>
            </a:r>
            <a:endParaRPr lang="en-US" sz="12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216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9" grpId="0"/>
      <p:bldP spid="75" grpId="0" animBg="1"/>
      <p:bldP spid="76" grpId="0"/>
      <p:bldP spid="79" grpId="0" animBg="1"/>
      <p:bldP spid="80" grpId="0"/>
      <p:bldP spid="87" grpId="0" animBg="1"/>
      <p:bldP spid="88" grpId="0"/>
      <p:bldP spid="98" grpId="0"/>
      <p:bldP spid="102" grpId="0" animBg="1"/>
      <p:bldP spid="117" grpId="0"/>
      <p:bldP spid="120" grpId="0" animBg="1"/>
      <p:bldP spid="123" grpId="0"/>
      <p:bldP spid="126" grpId="0" animBg="1"/>
      <p:bldP spid="1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Optimization Tricks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smtClean="0">
                <a:latin typeface="CMU Bright Roman"/>
                <a:cs typeface="CMU Bright Roman"/>
              </a:rPr>
              <a:t>Reverse words of the input sentence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Map (c, b, a) to (X, Y, Z) instead of </a:t>
            </a:r>
            <a:br>
              <a:rPr lang="en-US" sz="2600" dirty="0" smtClean="0">
                <a:latin typeface="CMU Bright Roman"/>
                <a:cs typeface="CMU Bright Roman"/>
              </a:rPr>
            </a:br>
            <a:r>
              <a:rPr lang="en-US" sz="2600" dirty="0" smtClean="0">
                <a:latin typeface="CMU Bright Roman"/>
                <a:cs typeface="CMU Bright Roman"/>
              </a:rPr>
              <a:t>Map (a, b, c) to (X, Y, Z)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Introduces many short-term dependencies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Easier to learn, Faster to learn</a:t>
            </a:r>
            <a:br>
              <a:rPr lang="en-US" sz="2600" dirty="0" smtClean="0">
                <a:latin typeface="CMU Bright Roman"/>
                <a:cs typeface="CMU Bright Roman"/>
              </a:rPr>
            </a:br>
            <a:endParaRPr lang="en-US" sz="2600" dirty="0" smtClean="0">
              <a:latin typeface="CMU Bright Roman"/>
              <a:cs typeface="CMU Bright Roman"/>
            </a:endParaRPr>
          </a:p>
          <a:p>
            <a:r>
              <a:rPr lang="en-US" sz="3000" dirty="0" smtClean="0">
                <a:latin typeface="CMU Bright Roman"/>
                <a:cs typeface="CMU Bright Roman"/>
              </a:rPr>
              <a:t>Use Deep LSTMs instead of single layer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4 layers with 1000 cells each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More learning power</a:t>
            </a:r>
            <a:br>
              <a:rPr lang="en-US" sz="2600" dirty="0" smtClean="0">
                <a:latin typeface="CMU Bright Roman"/>
                <a:cs typeface="CMU Bright Roman"/>
              </a:rPr>
            </a:br>
            <a:endParaRPr lang="en-US" sz="2600" dirty="0" smtClean="0">
              <a:latin typeface="CMU Bright Roman"/>
              <a:cs typeface="CMU Bright Roman"/>
            </a:endParaRPr>
          </a:p>
          <a:p>
            <a:r>
              <a:rPr lang="en-US" sz="3000" dirty="0" smtClean="0">
                <a:latin typeface="CMU Bright Roman"/>
                <a:cs typeface="CMU Bright Roman"/>
              </a:rPr>
              <a:t>Use two different LSTMs: one for input (encoder), one for output (decoder)</a:t>
            </a:r>
          </a:p>
          <a:p>
            <a:pPr lvl="1"/>
            <a:r>
              <a:rPr lang="en-US" sz="2600" dirty="0" smtClean="0">
                <a:latin typeface="CMU Bright Roman"/>
                <a:cs typeface="CMU Bright Roman"/>
              </a:rPr>
              <a:t>Allows to train on multiple language pairs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6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Final Network Structure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05480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2452" y="1867835"/>
            <a:ext cx="40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sir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1" name="Straight Arrow Connector 70"/>
          <p:cNvCxnSpPr>
            <a:stCxn id="69" idx="2"/>
            <a:endCxn id="63" idx="0"/>
          </p:cNvCxnSpPr>
          <p:nvPr/>
        </p:nvCxnSpPr>
        <p:spPr>
          <a:xfrm>
            <a:off x="2097082" y="2237167"/>
            <a:ext cx="1425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55421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259278" y="1867835"/>
            <a:ext cx="97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morning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7" name="Straight Arrow Connector 76"/>
          <p:cNvCxnSpPr>
            <a:stCxn id="76" idx="2"/>
            <a:endCxn id="75" idx="0"/>
          </p:cNvCxnSpPr>
          <p:nvPr/>
        </p:nvCxnSpPr>
        <p:spPr>
          <a:xfrm>
            <a:off x="3747024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78474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40374" y="1867835"/>
            <a:ext cx="6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good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6" name="Straight Arrow Connector 85"/>
          <p:cNvCxnSpPr>
            <a:stCxn id="80" idx="2"/>
            <a:endCxn id="79" idx="0"/>
          </p:cNvCxnSpPr>
          <p:nvPr/>
        </p:nvCxnSpPr>
        <p:spPr>
          <a:xfrm>
            <a:off x="5376350" y="2237167"/>
            <a:ext cx="1424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6199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4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9051" y="186783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9" name="Straight Arrow Connector 88"/>
          <p:cNvCxnSpPr>
            <a:stCxn id="88" idx="2"/>
            <a:endCxn id="87" idx="0"/>
          </p:cNvCxnSpPr>
          <p:nvPr/>
        </p:nvCxnSpPr>
        <p:spPr>
          <a:xfrm>
            <a:off x="7053599" y="2237167"/>
            <a:ext cx="1425" cy="43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75" idx="1"/>
          </p:cNvCxnSpPr>
          <p:nvPr/>
        </p:nvCxnSpPr>
        <p:spPr>
          <a:xfrm>
            <a:off x="2691533" y="3121221"/>
            <a:ext cx="46388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9" idx="1"/>
          </p:cNvCxnSpPr>
          <p:nvPr/>
        </p:nvCxnSpPr>
        <p:spPr>
          <a:xfrm>
            <a:off x="4341474" y="3121221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3"/>
            <a:endCxn id="87" idx="1"/>
          </p:cNvCxnSpPr>
          <p:nvPr/>
        </p:nvCxnSpPr>
        <p:spPr>
          <a:xfrm>
            <a:off x="5970800" y="3121221"/>
            <a:ext cx="49119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98" idx="0"/>
          </p:cNvCxnSpPr>
          <p:nvPr/>
        </p:nvCxnSpPr>
        <p:spPr>
          <a:xfrm flipH="1">
            <a:off x="7051850" y="3570533"/>
            <a:ext cx="3174" cy="3544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01809" y="39250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MU Bright Roman"/>
                <a:cs typeface="CMU Bright Roman"/>
              </a:rPr>
              <a:t>v</a:t>
            </a:r>
            <a:endParaRPr lang="en-US" b="1" dirty="0"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1997" y="4588974"/>
            <a:ext cx="1186053" cy="901697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04" name="Straight Arrow Connector 103"/>
          <p:cNvCxnSpPr>
            <a:stCxn id="102" idx="2"/>
            <a:endCxn id="117" idx="0"/>
          </p:cNvCxnSpPr>
          <p:nvPr/>
        </p:nvCxnSpPr>
        <p:spPr>
          <a:xfrm>
            <a:off x="7055024" y="5490671"/>
            <a:ext cx="4277" cy="51945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8" idx="2"/>
            <a:endCxn id="102" idx="0"/>
          </p:cNvCxnSpPr>
          <p:nvPr/>
        </p:nvCxnSpPr>
        <p:spPr>
          <a:xfrm>
            <a:off x="7051850" y="4294364"/>
            <a:ext cx="3174" cy="2946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597524" y="6010125"/>
            <a:ext cx="92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bonjour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83323" y="4588974"/>
            <a:ext cx="1186053" cy="901697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1" name="Straight Arrow Connector 120"/>
          <p:cNvCxnSpPr>
            <a:stCxn id="120" idx="2"/>
            <a:endCxn id="123" idx="0"/>
          </p:cNvCxnSpPr>
          <p:nvPr/>
        </p:nvCxnSpPr>
        <p:spPr>
          <a:xfrm>
            <a:off x="5376350" y="5490671"/>
            <a:ext cx="4278" cy="51945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832523" y="6010125"/>
            <a:ext cx="109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monsieur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4" name="Straight Arrow Connector 123"/>
          <p:cNvCxnSpPr>
            <a:stCxn id="102" idx="1"/>
            <a:endCxn id="120" idx="3"/>
          </p:cNvCxnSpPr>
          <p:nvPr/>
        </p:nvCxnSpPr>
        <p:spPr>
          <a:xfrm flipH="1">
            <a:off x="5969376" y="5039823"/>
            <a:ext cx="492621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153997" y="4588974"/>
            <a:ext cx="1186053" cy="901697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7" name="Straight Arrow Connector 126"/>
          <p:cNvCxnSpPr>
            <a:stCxn id="126" idx="2"/>
            <a:endCxn id="129" idx="0"/>
          </p:cNvCxnSpPr>
          <p:nvPr/>
        </p:nvCxnSpPr>
        <p:spPr>
          <a:xfrm>
            <a:off x="3747024" y="5490671"/>
            <a:ext cx="4279" cy="51945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426755" y="6010125"/>
            <a:ext cx="64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30" name="Straight Arrow Connector 129"/>
          <p:cNvCxnSpPr>
            <a:stCxn id="120" idx="1"/>
            <a:endCxn id="126" idx="3"/>
          </p:cNvCxnSpPr>
          <p:nvPr/>
        </p:nvCxnSpPr>
        <p:spPr>
          <a:xfrm flipH="1">
            <a:off x="4340050" y="5039823"/>
            <a:ext cx="44327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52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6392687"/>
            <a:ext cx="367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MU Bright Roman"/>
                <a:cs typeface="CMU Bright Roman"/>
              </a:rPr>
              <a:t>s</a:t>
            </a:r>
            <a:r>
              <a:rPr lang="en-US" sz="1200" dirty="0" smtClean="0">
                <a:latin typeface="CMU Bright Roman"/>
                <a:cs typeface="CMU Bright Roman"/>
              </a:rPr>
              <a:t>ubscript indicates time step</a:t>
            </a:r>
            <a:endParaRPr lang="en-US" sz="12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860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9" grpId="0"/>
      <p:bldP spid="75" grpId="0" animBg="1"/>
      <p:bldP spid="76" grpId="0"/>
      <p:bldP spid="79" grpId="0" animBg="1"/>
      <p:bldP spid="80" grpId="0"/>
      <p:bldP spid="87" grpId="0" animBg="1"/>
      <p:bldP spid="88" grpId="0"/>
      <p:bldP spid="98" grpId="0"/>
      <p:bldP spid="102" grpId="0" animBg="1"/>
      <p:bldP spid="117" grpId="0"/>
      <p:bldP spid="120" grpId="0" animBg="1"/>
      <p:bldP spid="123" grpId="0"/>
      <p:bldP spid="126" grpId="0" animBg="1"/>
      <p:bldP spid="1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Final Network Structure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505480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892452" y="1867835"/>
            <a:ext cx="4092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sir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1" name="Straight Arrow Connector 70"/>
          <p:cNvCxnSpPr>
            <a:stCxn id="69" idx="2"/>
            <a:endCxn id="63" idx="0"/>
          </p:cNvCxnSpPr>
          <p:nvPr/>
        </p:nvCxnSpPr>
        <p:spPr>
          <a:xfrm>
            <a:off x="2097082" y="2237167"/>
            <a:ext cx="1425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55421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59278" y="1867835"/>
            <a:ext cx="9754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morning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77" name="Straight Arrow Connector 76"/>
          <p:cNvCxnSpPr>
            <a:stCxn id="76" idx="2"/>
            <a:endCxn id="75" idx="0"/>
          </p:cNvCxnSpPr>
          <p:nvPr/>
        </p:nvCxnSpPr>
        <p:spPr>
          <a:xfrm>
            <a:off x="3747024" y="2237167"/>
            <a:ext cx="1424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78474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40374" y="1867835"/>
            <a:ext cx="6719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good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6" name="Straight Arrow Connector 85"/>
          <p:cNvCxnSpPr>
            <a:stCxn id="80" idx="2"/>
            <a:endCxn id="79" idx="0"/>
          </p:cNvCxnSpPr>
          <p:nvPr/>
        </p:nvCxnSpPr>
        <p:spPr>
          <a:xfrm>
            <a:off x="5376350" y="2237167"/>
            <a:ext cx="1424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61997" y="2671909"/>
            <a:ext cx="1186053" cy="898624"/>
          </a:xfrm>
          <a:prstGeom prst="rect">
            <a:avLst/>
          </a:prstGeom>
          <a:solidFill>
            <a:schemeClr val="accent3">
              <a:lumMod val="40000"/>
              <a:lumOff val="6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Encoder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4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729051" y="1867835"/>
            <a:ext cx="6490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89" name="Straight Arrow Connector 88"/>
          <p:cNvCxnSpPr>
            <a:stCxn id="88" idx="2"/>
            <a:endCxn id="87" idx="0"/>
          </p:cNvCxnSpPr>
          <p:nvPr/>
        </p:nvCxnSpPr>
        <p:spPr>
          <a:xfrm>
            <a:off x="7053599" y="2237167"/>
            <a:ext cx="1425" cy="43474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3" idx="3"/>
            <a:endCxn id="75" idx="1"/>
          </p:cNvCxnSpPr>
          <p:nvPr/>
        </p:nvCxnSpPr>
        <p:spPr>
          <a:xfrm>
            <a:off x="2691533" y="3121221"/>
            <a:ext cx="463888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5" idx="3"/>
            <a:endCxn id="79" idx="1"/>
          </p:cNvCxnSpPr>
          <p:nvPr/>
        </p:nvCxnSpPr>
        <p:spPr>
          <a:xfrm>
            <a:off x="4341474" y="3121221"/>
            <a:ext cx="44327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9" idx="3"/>
            <a:endCxn id="87" idx="1"/>
          </p:cNvCxnSpPr>
          <p:nvPr/>
        </p:nvCxnSpPr>
        <p:spPr>
          <a:xfrm>
            <a:off x="5970800" y="3121221"/>
            <a:ext cx="491197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2"/>
            <a:endCxn id="98" idx="0"/>
          </p:cNvCxnSpPr>
          <p:nvPr/>
        </p:nvCxnSpPr>
        <p:spPr>
          <a:xfrm flipH="1">
            <a:off x="7051850" y="3570533"/>
            <a:ext cx="3174" cy="354499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01809" y="3925032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CMU Bright Roman"/>
                <a:cs typeface="CMU Bright Roman"/>
              </a:rPr>
              <a:t>v</a:t>
            </a:r>
            <a:endParaRPr lang="en-US" b="1" dirty="0">
              <a:latin typeface="CMU Bright Roman"/>
              <a:cs typeface="CMU Bright Roman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1997" y="4588974"/>
            <a:ext cx="1186053" cy="898859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1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04" name="Straight Arrow Connector 103"/>
          <p:cNvCxnSpPr>
            <a:stCxn id="102" idx="2"/>
            <a:endCxn id="117" idx="0"/>
          </p:cNvCxnSpPr>
          <p:nvPr/>
        </p:nvCxnSpPr>
        <p:spPr>
          <a:xfrm>
            <a:off x="7055024" y="5487833"/>
            <a:ext cx="4277" cy="52229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8" idx="2"/>
            <a:endCxn id="102" idx="0"/>
          </p:cNvCxnSpPr>
          <p:nvPr/>
        </p:nvCxnSpPr>
        <p:spPr>
          <a:xfrm>
            <a:off x="7051850" y="4294364"/>
            <a:ext cx="3174" cy="29461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597524" y="6010125"/>
            <a:ext cx="923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bonjour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783323" y="4588974"/>
            <a:ext cx="1186053" cy="898859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2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1" name="Straight Arrow Connector 120"/>
          <p:cNvCxnSpPr>
            <a:stCxn id="120" idx="2"/>
            <a:endCxn id="123" idx="0"/>
          </p:cNvCxnSpPr>
          <p:nvPr/>
        </p:nvCxnSpPr>
        <p:spPr>
          <a:xfrm>
            <a:off x="5376350" y="5487833"/>
            <a:ext cx="4278" cy="52229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832523" y="6010125"/>
            <a:ext cx="10962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monsieur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24" name="Straight Arrow Connector 123"/>
          <p:cNvCxnSpPr>
            <a:stCxn id="102" idx="1"/>
            <a:endCxn id="120" idx="3"/>
          </p:cNvCxnSpPr>
          <p:nvPr/>
        </p:nvCxnSpPr>
        <p:spPr>
          <a:xfrm flipH="1">
            <a:off x="5969376" y="5038404"/>
            <a:ext cx="492621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153997" y="4588974"/>
            <a:ext cx="1186053" cy="898859"/>
          </a:xfrm>
          <a:prstGeom prst="rect">
            <a:avLst/>
          </a:prstGeom>
          <a:solidFill>
            <a:schemeClr val="accent6">
              <a:lumMod val="60000"/>
              <a:lumOff val="40000"/>
              <a:alpha val="33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Decoder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LSTM</a:t>
            </a:r>
            <a:r>
              <a:rPr lang="en-US" sz="1400" baseline="-25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3</a:t>
            </a:r>
            <a:endParaRPr lang="en-US" sz="1400" baseline="-25000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cxnSp>
        <p:nvCxnSpPr>
          <p:cNvPr id="127" name="Straight Arrow Connector 126"/>
          <p:cNvCxnSpPr>
            <a:stCxn id="126" idx="2"/>
            <a:endCxn id="129" idx="0"/>
          </p:cNvCxnSpPr>
          <p:nvPr/>
        </p:nvCxnSpPr>
        <p:spPr>
          <a:xfrm>
            <a:off x="3747024" y="5487833"/>
            <a:ext cx="4279" cy="522292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426755" y="6010125"/>
            <a:ext cx="64909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EOS</a:t>
            </a:r>
            <a:endParaRPr lang="en-US" dirty="0">
              <a:latin typeface="CMU Bright Roman"/>
              <a:cs typeface="CMU Bright Roman"/>
            </a:endParaRPr>
          </a:p>
        </p:txBody>
      </p:sp>
      <p:cxnSp>
        <p:nvCxnSpPr>
          <p:cNvPr id="130" name="Straight Arrow Connector 129"/>
          <p:cNvCxnSpPr>
            <a:stCxn id="120" idx="1"/>
            <a:endCxn id="126" idx="3"/>
          </p:cNvCxnSpPr>
          <p:nvPr/>
        </p:nvCxnSpPr>
        <p:spPr>
          <a:xfrm flipH="1">
            <a:off x="4340050" y="5038404"/>
            <a:ext cx="443273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0" y="6392687"/>
            <a:ext cx="3678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MU Bright Roman"/>
                <a:cs typeface="CMU Bright Roman"/>
              </a:rPr>
              <a:t>s</a:t>
            </a:r>
            <a:r>
              <a:rPr lang="en-US" sz="1200" dirty="0" smtClean="0">
                <a:latin typeface="CMU Bright Roman"/>
                <a:cs typeface="CMU Bright Roman"/>
              </a:rPr>
              <a:t>ubscript indicates time step</a:t>
            </a:r>
            <a:endParaRPr lang="en-US" sz="1200" dirty="0">
              <a:latin typeface="CMU Bright Roman"/>
              <a:cs typeface="CMU Bright Roman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93047" y="1833478"/>
            <a:ext cx="5561186" cy="523220"/>
            <a:chOff x="393047" y="1833478"/>
            <a:chExt cx="5561186" cy="523220"/>
          </a:xfrm>
        </p:grpSpPr>
        <p:sp>
          <p:nvSpPr>
            <p:cNvPr id="135" name="Rectangle 134"/>
            <p:cNvSpPr/>
            <p:nvPr/>
          </p:nvSpPr>
          <p:spPr>
            <a:xfrm flipH="1">
              <a:off x="1559454" y="1953009"/>
              <a:ext cx="4394779" cy="284157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3000"/>
              </a:schemeClr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 smtClean="0">
                <a:solidFill>
                  <a:schemeClr val="tx1"/>
                </a:solidFill>
                <a:latin typeface="CMU Bright Roman"/>
                <a:cs typeface="CMU Bright Roman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93047" y="1833478"/>
              <a:ext cx="1166407" cy="523220"/>
              <a:chOff x="393047" y="1833478"/>
              <a:chExt cx="1166407" cy="523220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393047" y="1833478"/>
                <a:ext cx="8241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MU Bright Roman"/>
                    <a:cs typeface="CMU Bright Roman"/>
                  </a:rPr>
                  <a:t>o</a:t>
                </a:r>
                <a:r>
                  <a:rPr lang="en-US" sz="1400" dirty="0" smtClean="0">
                    <a:latin typeface="CMU Bright Roman"/>
                    <a:cs typeface="CMU Bright Roman"/>
                  </a:rPr>
                  <a:t>rder </a:t>
                </a:r>
              </a:p>
              <a:p>
                <a:pPr algn="ctr"/>
                <a:r>
                  <a:rPr lang="en-US" sz="1400" dirty="0" smtClean="0">
                    <a:latin typeface="CMU Bright Roman"/>
                    <a:cs typeface="CMU Bright Roman"/>
                  </a:rPr>
                  <a:t>reversed</a:t>
                </a:r>
                <a:endParaRPr lang="en-US" sz="1400" dirty="0">
                  <a:latin typeface="CMU Bright Roman"/>
                  <a:cs typeface="CMU Bright Roman"/>
                </a:endParaRPr>
              </a:p>
            </p:txBody>
          </p:sp>
          <p:cxnSp>
            <p:nvCxnSpPr>
              <p:cNvPr id="35" name="Straight Arrow Connector 34"/>
              <p:cNvCxnSpPr>
                <a:stCxn id="136" idx="3"/>
                <a:endCxn id="135" idx="3"/>
              </p:cNvCxnSpPr>
              <p:nvPr/>
            </p:nvCxnSpPr>
            <p:spPr>
              <a:xfrm>
                <a:off x="1217207" y="2095088"/>
                <a:ext cx="34224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/>
          <p:cNvGrpSpPr/>
          <p:nvPr/>
        </p:nvGrpSpPr>
        <p:grpSpPr>
          <a:xfrm>
            <a:off x="1964652" y="3570533"/>
            <a:ext cx="1190769" cy="1467871"/>
            <a:chOff x="1964652" y="3570533"/>
            <a:chExt cx="1190769" cy="1467871"/>
          </a:xfrm>
        </p:grpSpPr>
        <p:sp>
          <p:nvSpPr>
            <p:cNvPr id="39" name="TextBox 38"/>
            <p:cNvSpPr txBox="1"/>
            <p:nvPr/>
          </p:nvSpPr>
          <p:spPr>
            <a:xfrm>
              <a:off x="1964652" y="3925032"/>
              <a:ext cx="119076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CMU Bright Roman"/>
                  <a:cs typeface="CMU Bright Roman"/>
                </a:rPr>
                <a:t>different</a:t>
              </a:r>
              <a:br>
                <a:rPr lang="en-US" sz="1400" dirty="0" smtClean="0">
                  <a:latin typeface="CMU Bright Roman"/>
                  <a:cs typeface="CMU Bright Roman"/>
                </a:rPr>
              </a:br>
              <a:r>
                <a:rPr lang="en-US" sz="1400" dirty="0" smtClean="0">
                  <a:latin typeface="CMU Bright Roman"/>
                  <a:cs typeface="CMU Bright Roman"/>
                </a:rPr>
                <a:t>input-output</a:t>
              </a:r>
              <a:br>
                <a:rPr lang="en-US" sz="1400" dirty="0" smtClean="0">
                  <a:latin typeface="CMU Bright Roman"/>
                  <a:cs typeface="CMU Bright Roman"/>
                </a:rPr>
              </a:br>
              <a:r>
                <a:rPr lang="en-US" sz="1400" dirty="0" smtClean="0">
                  <a:latin typeface="CMU Bright Roman"/>
                  <a:cs typeface="CMU Bright Roman"/>
                </a:rPr>
                <a:t>networks</a:t>
              </a:r>
              <a:endParaRPr lang="en-US" sz="1400" dirty="0">
                <a:latin typeface="CMU Bright Roman"/>
                <a:cs typeface="CMU Bright Roman"/>
              </a:endParaRPr>
            </a:p>
          </p:txBody>
        </p:sp>
        <p:cxnSp>
          <p:nvCxnSpPr>
            <p:cNvPr id="40" name="Straight Arrow Connector 39"/>
            <p:cNvCxnSpPr>
              <a:stCxn id="39" idx="0"/>
              <a:endCxn id="63" idx="2"/>
            </p:cNvCxnSpPr>
            <p:nvPr/>
          </p:nvCxnSpPr>
          <p:spPr>
            <a:xfrm flipH="1" flipV="1">
              <a:off x="2098507" y="3570533"/>
              <a:ext cx="461530" cy="3544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9" idx="2"/>
              <a:endCxn id="126" idx="1"/>
            </p:cNvCxnSpPr>
            <p:nvPr/>
          </p:nvCxnSpPr>
          <p:spPr>
            <a:xfrm>
              <a:off x="2560037" y="4663696"/>
              <a:ext cx="593960" cy="3747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98605" y="2671909"/>
            <a:ext cx="1001447" cy="898624"/>
            <a:chOff x="398605" y="2671909"/>
            <a:chExt cx="1001447" cy="898624"/>
          </a:xfrm>
        </p:grpSpPr>
        <p:cxnSp>
          <p:nvCxnSpPr>
            <p:cNvPr id="68" name="Straight Arrow Connector 67"/>
            <p:cNvCxnSpPr/>
            <p:nvPr/>
          </p:nvCxnSpPr>
          <p:spPr>
            <a:xfrm flipV="1">
              <a:off x="1400052" y="2671909"/>
              <a:ext cx="0" cy="89862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398605" y="2859611"/>
              <a:ext cx="8130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MU Bright Roman"/>
                  <a:cs typeface="CMU Bright Roman"/>
                </a:rPr>
                <a:t>d</a:t>
              </a:r>
              <a:r>
                <a:rPr lang="en-US" sz="1400" dirty="0" smtClean="0">
                  <a:latin typeface="CMU Bright Roman"/>
                  <a:cs typeface="CMU Bright Roman"/>
                </a:rPr>
                <a:t>eeper</a:t>
              </a:r>
            </a:p>
            <a:p>
              <a:pPr algn="ctr"/>
              <a:r>
                <a:rPr lang="en-US" sz="1400" dirty="0" smtClean="0">
                  <a:latin typeface="CMU Bright Roman"/>
                  <a:cs typeface="CMU Bright Roman"/>
                </a:rPr>
                <a:t>network</a:t>
              </a:r>
              <a:endParaRPr lang="en-US" sz="1400" dirty="0">
                <a:latin typeface="CMU Bright Roman"/>
                <a:cs typeface="CMU Bright Roman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4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Training and Decoding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Maximize log probability of correct translation T, given source X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Decode using beam search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542002"/>
              </p:ext>
            </p:extLst>
          </p:nvPr>
        </p:nvGraphicFramePr>
        <p:xfrm>
          <a:off x="2587625" y="2582866"/>
          <a:ext cx="4035425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3" name="Equation" r:id="rId3" imgW="1968500" imgH="520700" progId="Equation.DSMT4">
                  <p:embed/>
                </p:oleObj>
              </mc:Choice>
              <mc:Fallback>
                <p:oleObj name="Equation" r:id="rId3" imgW="1968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7625" y="2582866"/>
                        <a:ext cx="4035425" cy="1065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581797"/>
              </p:ext>
            </p:extLst>
          </p:nvPr>
        </p:nvGraphicFramePr>
        <p:xfrm>
          <a:off x="4627563" y="4772025"/>
          <a:ext cx="2603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4" name="Equation" r:id="rId5" imgW="127000" imgH="190500" progId="Equation.DSMT4">
                  <p:embed/>
                </p:oleObj>
              </mc:Choice>
              <mc:Fallback>
                <p:oleObj name="Equation" r:id="rId5" imgW="1270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7563" y="4772025"/>
                        <a:ext cx="26035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09098"/>
              </p:ext>
            </p:extLst>
          </p:nvPr>
        </p:nvGraphicFramePr>
        <p:xfrm>
          <a:off x="2976563" y="4814398"/>
          <a:ext cx="32543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15" name="Equation" r:id="rId7" imgW="1587500" imgH="393700" progId="Equation.DSMT4">
                  <p:embed/>
                </p:oleObj>
              </mc:Choice>
              <mc:Fallback>
                <p:oleObj name="Equation" r:id="rId7" imgW="1587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76563" y="4814398"/>
                        <a:ext cx="3254375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18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Evaluation Task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Direct English to French translation</a:t>
            </a:r>
            <a:br>
              <a:rPr lang="en-US" sz="2800" dirty="0" smtClean="0">
                <a:latin typeface="CMU Bright Roman"/>
                <a:cs typeface="CMU Bright Roman"/>
              </a:rPr>
            </a:br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Rescore 1000-best lists obtained from baseline method – Moses SMT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Score based on log-probability of translation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Average with score from 1000-best list</a:t>
            </a:r>
            <a:endParaRPr lang="en-US" sz="2400" dirty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9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Evaluation Metric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BLEU Score: Measures correspondence between machine output and human translation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Weighted sum of log of </a:t>
            </a:r>
            <a:r>
              <a:rPr lang="en-US" sz="2400" i="1" dirty="0" smtClean="0">
                <a:latin typeface="CMU Bright Roman"/>
                <a:cs typeface="CMU Bright Roman"/>
              </a:rPr>
              <a:t>n</a:t>
            </a:r>
            <a:r>
              <a:rPr lang="en-US" sz="2400" dirty="0" smtClean="0">
                <a:latin typeface="CMU Bright Roman"/>
                <a:cs typeface="CMU Bright Roman"/>
              </a:rPr>
              <a:t>-gram precisions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Penalty for brevity</a:t>
            </a:r>
            <a:endParaRPr lang="en-US" sz="2400" dirty="0">
              <a:latin typeface="CMU Bright Roman"/>
              <a:cs typeface="CMU Bright Roman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935667"/>
              </p:ext>
            </p:extLst>
          </p:nvPr>
        </p:nvGraphicFramePr>
        <p:xfrm>
          <a:off x="1528763" y="3730067"/>
          <a:ext cx="6459537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6" name="Equation" r:id="rId3" imgW="3149600" imgH="1066800" progId="Equation.DSMT4">
                  <p:embed/>
                </p:oleObj>
              </mc:Choice>
              <mc:Fallback>
                <p:oleObj name="Equation" r:id="rId3" imgW="3149600" imgH="106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763" y="3730067"/>
                        <a:ext cx="6459537" cy="217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7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Bright Roman"/>
                <a:cs typeface="CMU Bright Roman"/>
              </a:rPr>
              <a:t>Moses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16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U Bright Roman"/>
                <a:cs typeface="CMU Bright Roman"/>
              </a:rPr>
              <a:t>Word </a:t>
            </a:r>
            <a:r>
              <a:rPr lang="en-US" dirty="0" err="1" smtClean="0">
                <a:latin typeface="CMU Bright Roman"/>
                <a:cs typeface="CMU Bright Roman"/>
              </a:rPr>
              <a:t>Embeddings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U Bright Roman"/>
                <a:cs typeface="CMU Bright Roman"/>
              </a:rPr>
              <a:t>Backpropagation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i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  <p:pic>
        <p:nvPicPr>
          <p:cNvPr id="11" name="Picture 10" descr="box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254000"/>
            <a:ext cx="8465820" cy="63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More Details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WMT’14 English to French dataset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12M sentences with 348M French &amp; 304M English words</a:t>
            </a:r>
            <a:endParaRPr lang="en-US" dirty="0" smtClean="0">
              <a:latin typeface="CMU Bright Roman"/>
              <a:cs typeface="CMU Bright Roman"/>
            </a:endParaRPr>
          </a:p>
          <a:p>
            <a:r>
              <a:rPr lang="en-US" sz="2800" dirty="0" err="1" smtClean="0">
                <a:latin typeface="CMU Bright Roman"/>
                <a:cs typeface="CMU Bright Roman"/>
              </a:rPr>
              <a:t>Vectorized</a:t>
            </a:r>
            <a:r>
              <a:rPr lang="en-US" sz="2800" dirty="0" smtClean="0">
                <a:latin typeface="CMU Bright Roman"/>
                <a:cs typeface="CMU Bright Roman"/>
              </a:rPr>
              <a:t> using 160k, 80k most frequent words in source and target languages resp. 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SGD without momentum, with step learning rate and gradient truncation were used</a:t>
            </a:r>
          </a:p>
          <a:p>
            <a:r>
              <a:rPr lang="en-US" sz="2800" dirty="0" err="1" smtClean="0">
                <a:latin typeface="CMU Bright Roman"/>
                <a:cs typeface="CMU Bright Roman"/>
              </a:rPr>
              <a:t>Minibatches</a:t>
            </a:r>
            <a:r>
              <a:rPr lang="en-US" sz="2800" dirty="0" smtClean="0">
                <a:latin typeface="CMU Bright Roman"/>
                <a:cs typeface="CMU Bright Roman"/>
              </a:rPr>
              <a:t> were chosen such that all sentences in a </a:t>
            </a:r>
            <a:r>
              <a:rPr lang="en-US" sz="2800" dirty="0" err="1" smtClean="0">
                <a:latin typeface="CMU Bright Roman"/>
                <a:cs typeface="CMU Bright Roman"/>
              </a:rPr>
              <a:t>minibatch</a:t>
            </a:r>
            <a:r>
              <a:rPr lang="en-US" sz="2800" dirty="0" smtClean="0">
                <a:latin typeface="CMU Bright Roman"/>
                <a:cs typeface="CMU Bright Roman"/>
              </a:rPr>
              <a:t> are roughly of the same length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6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Related Work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latin typeface="CMU Bright Roman"/>
                <a:cs typeface="CMU Bright Roman"/>
              </a:rPr>
              <a:t>Baseline: </a:t>
            </a:r>
            <a:r>
              <a:rPr lang="en-US" sz="2400" dirty="0">
                <a:latin typeface="CMU Bright Roman"/>
                <a:cs typeface="CMU Bright Roman"/>
              </a:rPr>
              <a:t>Moses </a:t>
            </a:r>
            <a:r>
              <a:rPr lang="en-US" sz="2400" dirty="0" smtClean="0">
                <a:latin typeface="CMU Bright Roman"/>
                <a:cs typeface="CMU Bright Roman"/>
              </a:rPr>
              <a:t>SMT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Phrase based system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Includes factored phrase representations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State-of-the-art: </a:t>
            </a:r>
            <a:r>
              <a:rPr lang="en-US" sz="2400" dirty="0" smtClean="0">
                <a:latin typeface="CMU Bright Roman"/>
                <a:cs typeface="CMU Bright Roman"/>
              </a:rPr>
              <a:t>Edinburg MT System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Phrase based system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Word clusters, unsupervised transliteration, etc.</a:t>
            </a:r>
          </a:p>
          <a:p>
            <a:pPr marL="342900" lvl="1" indent="-342900">
              <a:buFont typeface="Arial"/>
              <a:buChar char="•"/>
            </a:pPr>
            <a:r>
              <a:rPr lang="en-US" sz="2800" dirty="0" smtClean="0">
                <a:latin typeface="CMU Bright Roman"/>
                <a:cs typeface="CMU Bright Roman"/>
              </a:rPr>
              <a:t>NN Approaches: </a:t>
            </a:r>
            <a:r>
              <a:rPr lang="en-US" sz="2400" dirty="0">
                <a:latin typeface="CMU Bright Roman"/>
                <a:cs typeface="CMU Bright Roman"/>
              </a:rPr>
              <a:t>RNN Encoder-Decoder, Cho et al</a:t>
            </a:r>
            <a:r>
              <a:rPr lang="en-US" sz="2400" dirty="0" smtClean="0">
                <a:latin typeface="CMU Bright Roman"/>
                <a:cs typeface="CMU Bright Roman"/>
              </a:rPr>
              <a:t>.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Similar architecture, different cell, fewer </a:t>
            </a:r>
            <a:r>
              <a:rPr lang="en-US" sz="2400" dirty="0" err="1" smtClean="0">
                <a:latin typeface="CMU Bright Roman"/>
                <a:cs typeface="CMU Bright Roman"/>
              </a:rPr>
              <a:t>params</a:t>
            </a:r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Embedding of 100 v/s 1000 in LSTM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Direct Translation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440846"/>
              </p:ext>
            </p:extLst>
          </p:nvPr>
        </p:nvGraphicFramePr>
        <p:xfrm>
          <a:off x="457200" y="1679579"/>
          <a:ext cx="82296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 LSTM, beam size 12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26.17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30.59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Direct Translation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419018"/>
              </p:ext>
            </p:extLst>
          </p:nvPr>
        </p:nvGraphicFramePr>
        <p:xfrm>
          <a:off x="457200" y="1679579"/>
          <a:ext cx="82296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 LSTM, beam size 12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26.17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30.59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2 reversed LSTMs,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33.27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Direct Translation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384669"/>
              </p:ext>
            </p:extLst>
          </p:nvPr>
        </p:nvGraphicFramePr>
        <p:xfrm>
          <a:off x="457200" y="1679579"/>
          <a:ext cx="82296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 LSTM, beam size 12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26.17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30.59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2 reversed LSTMs,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33.27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LSTMs, beam size 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33.00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LSTMs, beam size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34.50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LSTMs, beam size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MU Bright Roman"/>
                          <a:cs typeface="CMU Bright Roman"/>
                        </a:rPr>
                        <a:t>34.81</a:t>
                      </a:r>
                      <a:endParaRPr lang="en-US" b="1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Rescoring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3020647"/>
              </p:ext>
            </p:extLst>
          </p:nvPr>
        </p:nvGraphicFramePr>
        <p:xfrm>
          <a:off x="457200" y="1679579"/>
          <a:ext cx="82296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78017"/>
                <a:gridCol w="30515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Method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CMU Bright SemiBold"/>
                          <a:cs typeface="CMU Bright SemiBold"/>
                        </a:rPr>
                        <a:t>BLEU on test</a:t>
                      </a:r>
                      <a:endParaRPr lang="en-US" b="1" i="0" dirty="0">
                        <a:latin typeface="CMU Bright SemiBold"/>
                        <a:cs typeface="CMU Bright SemiBol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MOSES (baseline)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33.30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CMU Bright Roman"/>
                          <a:ea typeface="+mn-ea"/>
                          <a:cs typeface="CMU Bright Roman"/>
                        </a:rPr>
                        <a:t>Edinburgh 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(State of the art)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MU Bright Roman"/>
                          <a:cs typeface="CMU Bright Roman"/>
                        </a:rPr>
                        <a:t>37.00</a:t>
                      </a:r>
                      <a:endParaRPr lang="en-US" b="1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forward</a:t>
                      </a:r>
                      <a:r>
                        <a:rPr lang="en-US" baseline="0" dirty="0" smtClean="0">
                          <a:latin typeface="CMU Bright Roman"/>
                          <a:cs typeface="CMU Bright Roman"/>
                        </a:rPr>
                        <a:t> </a:t>
                      </a: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LSTM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35.61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Single reversed LSTM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35.85</a:t>
                      </a:r>
                      <a:endParaRPr lang="en-US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Ensemble of 5 reversed LSTMs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CMU Bright Roman"/>
                          <a:cs typeface="CMU Bright Roman"/>
                        </a:rPr>
                        <a:t>36.50</a:t>
                      </a:r>
                      <a:endParaRPr lang="en-US" b="1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MU Bright Roman"/>
                          <a:cs typeface="CMU Bright Roman"/>
                        </a:rPr>
                        <a:t>Oracle Rescoring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latin typeface="CMU Bright Roman"/>
                          <a:cs typeface="CMU Bright Roman"/>
                        </a:rPr>
                        <a:t>∼45</a:t>
                      </a:r>
                      <a:endParaRPr lang="en-US" b="0" dirty="0">
                        <a:latin typeface="CMU Bright Roman"/>
                        <a:cs typeface="CMU Bright Roman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1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Accuracy improves with length until threshold, then falls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4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Screenshot 2015-03-04 01.4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98" y="1322980"/>
            <a:ext cx="4918034" cy="51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Accuracy improves with length until threshold, then falls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Accuracy is higher for sentences with commonly occurring words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9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Screenshot 2015-03-04 01.4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05" y="1281113"/>
            <a:ext cx="5218307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0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i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54000"/>
            <a:ext cx="8458200" cy="6350000"/>
          </a:xfrm>
          <a:prstGeom prst="rect">
            <a:avLst/>
          </a:prstGeom>
        </p:spPr>
      </p:pic>
      <p:pic>
        <p:nvPicPr>
          <p:cNvPr id="6" name="Picture 5" descr="box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2" y="258992"/>
            <a:ext cx="84582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4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Accuracy improves with length until threshold, then falls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Accuracy is higher for sentences with commonly occurring words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Hidden representation are sensitive to order of words (actor-verb-receiver), insensitive to active-passiveness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Performance - Analysis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 descr="Screenshot 2015-03-04 01.4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61" y="1205958"/>
            <a:ext cx="6248543" cy="50124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1560" y="6115596"/>
            <a:ext cx="6248544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aseline="30000" dirty="0">
                <a:latin typeface="CMU Bright Roman"/>
                <a:cs typeface="CMU Bright Roman"/>
              </a:rPr>
              <a:t>2-dimensional PCA projection of the </a:t>
            </a:r>
            <a:r>
              <a:rPr lang="en-US" sz="2000" baseline="30000" dirty="0" smtClean="0">
                <a:latin typeface="CMU Bright Roman"/>
                <a:cs typeface="CMU Bright Roman"/>
              </a:rPr>
              <a:t>LSTM </a:t>
            </a:r>
            <a:r>
              <a:rPr lang="en-US" sz="2000" baseline="30000" dirty="0">
                <a:latin typeface="CMU Bright Roman"/>
                <a:cs typeface="CMU Bright Roman"/>
              </a:rPr>
              <a:t>hidden states </a:t>
            </a:r>
            <a:endParaRPr lang="en-US" sz="2000" baseline="30000" dirty="0" smtClean="0">
              <a:latin typeface="CMU Bright Roman"/>
              <a:cs typeface="CMU Bright Roman"/>
            </a:endParaRPr>
          </a:p>
          <a:p>
            <a:pPr algn="ctr"/>
            <a:r>
              <a:rPr lang="en-US" sz="2000" baseline="30000" dirty="0" smtClean="0">
                <a:latin typeface="CMU Bright Roman"/>
                <a:cs typeface="CMU Bright Roman"/>
              </a:rPr>
              <a:t>obtained </a:t>
            </a:r>
            <a:r>
              <a:rPr lang="en-US" sz="2000" baseline="30000" dirty="0">
                <a:latin typeface="CMU Bright Roman"/>
                <a:cs typeface="CMU Bright Roman"/>
              </a:rPr>
              <a:t>after processing </a:t>
            </a:r>
            <a:r>
              <a:rPr lang="en-US" sz="2000" baseline="30000" dirty="0" smtClean="0">
                <a:latin typeface="CMU Bright Roman"/>
                <a:cs typeface="CMU Bright Roman"/>
              </a:rPr>
              <a:t>the entire phrases</a:t>
            </a:r>
            <a:endParaRPr lang="en-US" sz="20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48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Takeaways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General purpose framework to solve sequential tasks</a:t>
            </a:r>
            <a:r>
              <a:rPr lang="en-US" sz="2800" dirty="0">
                <a:latin typeface="CMU Bright Roman"/>
                <a:cs typeface="CMU Bright Roman"/>
              </a:rPr>
              <a:t> </a:t>
            </a:r>
            <a:r>
              <a:rPr lang="en-US" sz="2800" dirty="0" smtClean="0">
                <a:latin typeface="CMU Bright Roman"/>
                <a:cs typeface="CMU Bright Roman"/>
              </a:rPr>
              <a:t>with dependencies even over long time lags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Possible to summarize arbitrary-length sequence with fixed-length vector using LSTM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Reversing the inputs was crucial in this case: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Reduction in “minimal time lag”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Improved performance on long sequences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Eases trainability 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4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Criticisms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5701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The Cho et al. system used 15K most frequent words (</a:t>
            </a:r>
            <a:r>
              <a:rPr lang="en-US" sz="2800" dirty="0" err="1" smtClean="0">
                <a:latin typeface="CMU Bright Roman"/>
                <a:cs typeface="CMU Bright Roman"/>
              </a:rPr>
              <a:t>vs</a:t>
            </a:r>
            <a:r>
              <a:rPr lang="en-US" sz="2800" dirty="0" smtClean="0">
                <a:latin typeface="CMU Bright Roman"/>
                <a:cs typeface="CMU Bright Roman"/>
              </a:rPr>
              <a:t> 160K, 80K) for both source and target language, with just 1000 </a:t>
            </a:r>
            <a:r>
              <a:rPr lang="en-US" sz="2800" dirty="0">
                <a:latin typeface="CMU Bright Roman"/>
                <a:cs typeface="CMU Bright Roman"/>
              </a:rPr>
              <a:t>hidden units </a:t>
            </a:r>
            <a:r>
              <a:rPr lang="en-US" sz="2800" dirty="0" smtClean="0">
                <a:latin typeface="CMU Bright Roman"/>
                <a:cs typeface="CMU Bright Roman"/>
              </a:rPr>
              <a:t>(</a:t>
            </a:r>
            <a:r>
              <a:rPr lang="en-US" sz="2800" dirty="0" err="1" smtClean="0">
                <a:latin typeface="CMU Bright Roman"/>
                <a:cs typeface="CMU Bright Roman"/>
              </a:rPr>
              <a:t>vs</a:t>
            </a:r>
            <a:r>
              <a:rPr lang="en-US" sz="2800" dirty="0" smtClean="0">
                <a:latin typeface="CMU Bright Roman"/>
                <a:cs typeface="CMU Bright Roman"/>
              </a:rPr>
              <a:t> 1000 x 4) and word embedding of 500 (</a:t>
            </a:r>
            <a:r>
              <a:rPr lang="en-US" sz="2800" dirty="0" err="1" smtClean="0">
                <a:latin typeface="CMU Bright Roman"/>
                <a:cs typeface="CMU Bright Roman"/>
              </a:rPr>
              <a:t>vs</a:t>
            </a:r>
            <a:r>
              <a:rPr lang="en-US" sz="2800" dirty="0" smtClean="0">
                <a:latin typeface="CMU Bright Roman"/>
                <a:cs typeface="CMU Bright Roman"/>
              </a:rPr>
              <a:t> 1000)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 lot more parameters for same performance</a:t>
            </a:r>
            <a:endParaRPr lang="en-US" sz="24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Results presented only on English-French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Most popular, but also easiest</a:t>
            </a:r>
          </a:p>
          <a:p>
            <a:endParaRPr lang="en-US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Higher BLEU score possible due to larger word vector 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7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U Bright Roman"/>
                <a:cs typeface="CMU Bright Roman"/>
              </a:rPr>
              <a:t>Bringing Semantics Into Focus Using Visual Abstraction</a:t>
            </a:r>
            <a:endParaRPr lang="en-US" dirty="0">
              <a:latin typeface="CMU Bright Roman"/>
              <a:cs typeface="CMU Bright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C. Lawrence </a:t>
            </a:r>
            <a:r>
              <a:rPr lang="en-US" sz="2000" dirty="0" err="1" smtClean="0">
                <a:solidFill>
                  <a:schemeClr val="tx1"/>
                </a:solidFill>
                <a:latin typeface="CMU Bright Roman"/>
                <a:cs typeface="CMU Bright Roman"/>
              </a:rPr>
              <a:t>Zitnick</a:t>
            </a:r>
            <a:r>
              <a:rPr lang="en-US" sz="2000" dirty="0" smtClean="0">
                <a:solidFill>
                  <a:schemeClr val="tx1"/>
                </a:solidFill>
                <a:latin typeface="CMU Bright Roman"/>
                <a:cs typeface="CMU Bright Roman"/>
              </a:rPr>
              <a:t>, Devi Parikh</a:t>
            </a:r>
          </a:p>
          <a:p>
            <a:r>
              <a:rPr lang="en-US" sz="2000" b="1" dirty="0" smtClean="0">
                <a:solidFill>
                  <a:schemeClr val="tx1"/>
                </a:solidFill>
                <a:latin typeface="CMU Bright Roman"/>
                <a:cs typeface="CMU Bright Roman"/>
              </a:rPr>
              <a:t>CVPR 2013</a:t>
            </a:r>
            <a:endParaRPr lang="en-US" sz="2000" b="1" dirty="0">
              <a:solidFill>
                <a:schemeClr val="tx1"/>
              </a:solidFill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7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02" y="204120"/>
            <a:ext cx="6690704" cy="61287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0769" y="6355589"/>
            <a:ext cx="608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MU Bright Roman"/>
                <a:cs typeface="CMU Bright Roman"/>
              </a:rPr>
              <a:t>Dog catching a </a:t>
            </a:r>
            <a:r>
              <a:rPr lang="en-US" dirty="0" err="1" smtClean="0">
                <a:latin typeface="CMU Bright Roman"/>
                <a:cs typeface="CMU Bright Roman"/>
              </a:rPr>
              <a:t>frisbee</a:t>
            </a:r>
            <a:r>
              <a:rPr lang="en-US" dirty="0" smtClean="0">
                <a:latin typeface="CMU Bright Roman"/>
                <a:cs typeface="CMU Bright Roman"/>
              </a:rPr>
              <a:t> in a park while people sit in the back</a:t>
            </a:r>
            <a:endParaRPr lang="en-US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450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Task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What is the relation between the linguistic semantic meaning and the visual information contained in an image?</a:t>
            </a:r>
          </a:p>
          <a:p>
            <a:r>
              <a:rPr lang="en-US" sz="2800" dirty="0" smtClean="0">
                <a:latin typeface="CMU Bright Oblique"/>
                <a:cs typeface="CMU Bright Oblique"/>
              </a:rPr>
              <a:t>‘Meaning’</a:t>
            </a:r>
            <a:r>
              <a:rPr lang="en-US" sz="2800" dirty="0" smtClean="0">
                <a:latin typeface="CMU Bright Roman"/>
                <a:cs typeface="CMU Bright Roman"/>
              </a:rPr>
              <a:t> of an image</a:t>
            </a:r>
          </a:p>
          <a:p>
            <a:pPr lvl="1"/>
            <a:r>
              <a:rPr lang="en-US" sz="2400" dirty="0">
                <a:latin typeface="CMU Bright Roman"/>
                <a:cs typeface="CMU Bright Roman"/>
              </a:rPr>
              <a:t>O</a:t>
            </a:r>
            <a:r>
              <a:rPr lang="en-US" sz="2400" dirty="0" smtClean="0">
                <a:latin typeface="CMU Bright Roman"/>
                <a:cs typeface="CMU Bright Roman"/>
              </a:rPr>
              <a:t>bjects are present in the image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Their attributes (facial, pose, etc.)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Relations between objects</a:t>
            </a:r>
          </a:p>
          <a:p>
            <a:pPr marL="457200" lvl="1" indent="0">
              <a:buNone/>
            </a:pPr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Analysis of semantic importance of visual features using synthetic images</a:t>
            </a: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8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ene0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0" y="1580421"/>
            <a:ext cx="3812146" cy="30497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3060" y="4784855"/>
            <a:ext cx="381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Jenny loves to play soccer but she is worried that Mike will kick the ball too hard.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2562" y="4789832"/>
            <a:ext cx="3812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Mike and Jenny play outside in the sandbox. Mike is afraid of an owl that is in the tree.</a:t>
            </a:r>
          </a:p>
        </p:txBody>
      </p:sp>
      <p:pic>
        <p:nvPicPr>
          <p:cNvPr id="13" name="Picture 12" descr="Scene1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561" y="1580420"/>
            <a:ext cx="3812147" cy="3049717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2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Why Synthetic </a:t>
            </a:r>
            <a:r>
              <a:rPr lang="en-US" sz="4000" dirty="0">
                <a:latin typeface="CMU Bright SemiBold"/>
                <a:cs typeface="CMU Bright SemiBold"/>
              </a:rPr>
              <a:t>I</a:t>
            </a:r>
            <a:r>
              <a:rPr lang="en-US" sz="4000" dirty="0" smtClean="0">
                <a:latin typeface="CMU Bright SemiBold"/>
                <a:cs typeface="CMU Bright SemiBold"/>
              </a:rPr>
              <a:t>mages?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Overcomes difficulties of automation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State-of-the-art in object, pose, attribute detection is not up to the mark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Huge set of objects, attributes and relations</a:t>
            </a:r>
            <a:endParaRPr lang="en-US" sz="2800" dirty="0" smtClean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Possibility of generating different but semantically similar scenes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Generation in a controlled environment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Almost impossible to collect in the wild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marL="457200" lvl="1" indent="0">
              <a:buNone/>
            </a:pPr>
            <a:endParaRPr lang="en-US" sz="36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6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D493B91-FAC0-3043-A682-452F01D0BD90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3423" y="5255217"/>
            <a:ext cx="420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U Bright Roman"/>
                <a:cs typeface="CMU Bright Roman"/>
              </a:rPr>
              <a:t>Layout: (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0</a:t>
            </a:r>
            <a:r>
              <a:rPr lang="en-US" sz="2400" dirty="0" smtClean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 smtClean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1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77933C"/>
                </a:solidFill>
                <a:latin typeface="CMU Bright Roman"/>
                <a:cs typeface="CMU Bright Roman"/>
              </a:rPr>
              <a:t>1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77933C"/>
                </a:solidFill>
                <a:latin typeface="CMU Bright Roman"/>
                <a:cs typeface="CMU Bright Roman"/>
              </a:rPr>
              <a:t>2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Roman"/>
                <a:cs typeface="CMU Bright Roman"/>
              </a:rPr>
              <a:t>3</a:t>
            </a:r>
            <a:r>
              <a:rPr lang="en-US" sz="2400" dirty="0">
                <a:latin typeface="CMU Bright Roman"/>
                <a:cs typeface="CMU Bright Roman"/>
              </a:rPr>
              <a:t>, </a:t>
            </a:r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Roman"/>
                <a:cs typeface="CMU Bright Roman"/>
              </a:rPr>
              <a:t>4</a:t>
            </a:r>
            <a:r>
              <a:rPr lang="en-US" sz="2400" dirty="0" smtClean="0">
                <a:latin typeface="CMU Bright Roman"/>
                <a:cs typeface="CMU Bright Roman"/>
              </a:rPr>
              <a:t>) </a:t>
            </a:r>
            <a:endParaRPr lang="en-US" sz="2400" dirty="0">
              <a:latin typeface="CMU Bright Roman"/>
              <a:cs typeface="CMU Bright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4919" y="2344732"/>
            <a:ext cx="3730356" cy="24078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32895" y="2477030"/>
            <a:ext cx="6746387" cy="95254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732895" y="3442806"/>
            <a:ext cx="6746387" cy="1111304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576961" y="1670012"/>
            <a:ext cx="952431" cy="4505006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529392" y="1670012"/>
            <a:ext cx="1799036" cy="4505006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17044" y="3159053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 smtClean="0">
                <a:solidFill>
                  <a:schemeClr val="accent3">
                    <a:lumMod val="75000"/>
                  </a:schemeClr>
                </a:solidFill>
                <a:latin typeface="CMU Bright SemiBold"/>
                <a:cs typeface="CMU Bright SemiBold"/>
              </a:rPr>
              <a:t>0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40438" y="6067179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>
                <a:solidFill>
                  <a:schemeClr val="accent6">
                    <a:lumMod val="75000"/>
                  </a:schemeClr>
                </a:solidFill>
                <a:latin typeface="CMU Bright SemiBold"/>
                <a:cs typeface="CMU Bright SemiBold"/>
              </a:rPr>
              <a:t>1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MU Bright Roman"/>
              <a:cs typeface="CMU Bright Roman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71390" y="2206507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1</a:t>
            </a:r>
            <a:endParaRPr lang="en-US" sz="2400" dirty="0">
              <a:solidFill>
                <a:srgbClr val="77933C"/>
              </a:solidFill>
              <a:latin typeface="CMU Bright SemiBold Oblique"/>
              <a:cs typeface="CMU Bright SemiBold Obliq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60230" y="4296817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77933C"/>
                </a:solidFill>
                <a:latin typeface="CMU Bright SemiBold Oblique"/>
                <a:cs typeface="CMU Bright SemiBold Oblique"/>
              </a:rPr>
              <a:t>2</a:t>
            </a:r>
            <a:endParaRPr lang="en-US" sz="2400" dirty="0">
              <a:solidFill>
                <a:srgbClr val="77933C"/>
              </a:solidFill>
              <a:latin typeface="CMU Bright SemiBold Oblique"/>
              <a:cs typeface="CMU Bright SemiBold Obliq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47831" y="1373029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3</a:t>
            </a:r>
            <a:endParaRPr lang="en-US" sz="2400" dirty="0">
              <a:solidFill>
                <a:srgbClr val="E46C0A"/>
              </a:solidFill>
              <a:latin typeface="CMU Bright SemiBold Oblique"/>
              <a:cs typeface="CMU Bright SemiBold Obliq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69692" y="1373029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r</a:t>
            </a:r>
            <a:r>
              <a:rPr lang="en-US" sz="2400" baseline="-25000" dirty="0" smtClean="0">
                <a:solidFill>
                  <a:srgbClr val="E46C0A"/>
                </a:solidFill>
                <a:latin typeface="CMU Bright SemiBold Oblique"/>
                <a:cs typeface="CMU Bright SemiBold Oblique"/>
              </a:rPr>
              <a:t>4</a:t>
            </a:r>
            <a:endParaRPr lang="en-US" sz="2400" dirty="0">
              <a:solidFill>
                <a:srgbClr val="E46C0A"/>
              </a:solidFill>
              <a:latin typeface="CMU Bright SemiBold Oblique"/>
              <a:cs typeface="CMU Bright SemiBold Oblique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6058523" y="2668172"/>
            <a:ext cx="873058" cy="761404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018839" y="3416347"/>
            <a:ext cx="317474" cy="740868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841525" y="3006222"/>
            <a:ext cx="1177312" cy="423354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079633" y="3442806"/>
            <a:ext cx="952432" cy="555652"/>
          </a:xfrm>
          <a:prstGeom prst="line">
            <a:avLst/>
          </a:prstGeom>
          <a:ln>
            <a:solidFill>
              <a:srgbClr val="A6A6A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75224" y="3228262"/>
            <a:ext cx="657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vp</a:t>
            </a:r>
            <a:r>
              <a:rPr lang="en-US" sz="2400" baseline="-2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2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MU Bright Roman"/>
              <a:cs typeface="CMU Bright Roman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6891899" y="2344732"/>
            <a:ext cx="436529" cy="380702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336313" y="4157216"/>
            <a:ext cx="216887" cy="60126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047831" y="3998459"/>
            <a:ext cx="1031802" cy="75409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994919" y="2668172"/>
            <a:ext cx="846606" cy="338051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5079633" y="3998460"/>
            <a:ext cx="1256680" cy="20531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4846906" y="3006224"/>
            <a:ext cx="232727" cy="9922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4840830" y="2703911"/>
            <a:ext cx="2074608" cy="29293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320170" y="2703911"/>
            <a:ext cx="595268" cy="1499865"/>
          </a:xfrm>
          <a:prstGeom prst="line">
            <a:avLst/>
          </a:prstGeom>
          <a:ln>
            <a:solidFill>
              <a:schemeClr val="tx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 noChangeAspect="1"/>
          </p:cNvSpPr>
          <p:nvPr/>
        </p:nvSpPr>
        <p:spPr>
          <a:xfrm>
            <a:off x="1688491" y="3398587"/>
            <a:ext cx="87229" cy="8722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5485777" y="6131403"/>
            <a:ext cx="87229" cy="872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5975224" y="3395382"/>
            <a:ext cx="87229" cy="872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CMU Bright SemiBold"/>
                <a:cs typeface="CMU Bright SemiBold"/>
              </a:rPr>
              <a:t>Layout </a:t>
            </a:r>
            <a:r>
              <a:rPr lang="en-US" sz="4000" dirty="0" err="1" smtClean="0">
                <a:latin typeface="CMU Bright SemiBold"/>
                <a:cs typeface="CMU Bright SemiBold"/>
              </a:rPr>
              <a:t>Parametrization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2725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9" grpId="0"/>
      <p:bldP spid="20" grpId="0"/>
      <p:bldP spid="21" grpId="0"/>
      <p:bldP spid="22" grpId="0"/>
      <p:bldP spid="23" grpId="0"/>
      <p:bldP spid="24" grpId="0"/>
      <p:bldP spid="47" grpId="0"/>
      <p:bldP spid="78" grpId="0" animBg="1"/>
      <p:bldP spid="80" grpId="0" animBg="1"/>
      <p:bldP spid="8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Can Photorealism </a:t>
            </a:r>
            <a:r>
              <a:rPr lang="en-US" sz="4000" dirty="0">
                <a:latin typeface="CMU Bright SemiBold"/>
                <a:cs typeface="CMU Bright SemiBold"/>
              </a:rPr>
              <a:t>B</a:t>
            </a:r>
            <a:r>
              <a:rPr lang="en-US" sz="4000" dirty="0" smtClean="0">
                <a:latin typeface="CMU Bright SemiBold"/>
                <a:cs typeface="CMU Bright SemiBold"/>
              </a:rPr>
              <a:t>e </a:t>
            </a:r>
            <a:r>
              <a:rPr lang="en-US" sz="4000" dirty="0">
                <a:latin typeface="CMU Bright SemiBold"/>
                <a:cs typeface="CMU Bright SemiBold"/>
              </a:rPr>
              <a:t>T</a:t>
            </a:r>
            <a:r>
              <a:rPr lang="en-US" sz="4000" dirty="0" smtClean="0">
                <a:latin typeface="CMU Bright SemiBold"/>
                <a:cs typeface="CMU Bright SemiBold"/>
              </a:rPr>
              <a:t>raded </a:t>
            </a:r>
            <a:r>
              <a:rPr lang="en-US" sz="4000" dirty="0">
                <a:latin typeface="CMU Bright SemiBold"/>
                <a:cs typeface="CMU Bright SemiBold"/>
              </a:rPr>
              <a:t>A</a:t>
            </a:r>
            <a:r>
              <a:rPr lang="en-US" sz="4000" dirty="0" smtClean="0">
                <a:latin typeface="CMU Bright SemiBold"/>
                <a:cs typeface="CMU Bright SemiBold"/>
              </a:rPr>
              <a:t>way?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Very important issue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Entire domain is shifted away from normal scenes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Different feature responses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Is knowledge transfer really possible?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Authors claim </a:t>
            </a:r>
            <a:r>
              <a:rPr lang="en-US" sz="2800" dirty="0" smtClean="0">
                <a:latin typeface="CMU Bright Bold Extended"/>
                <a:cs typeface="CMU Bright Bold Extended"/>
              </a:rPr>
              <a:t>yes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Humans have the ability to endow simple abstract objects with emotional traits of humans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Cartoons are effective at conveying semantic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Abstract Dataset Requirements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Images should be comprehensive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Wide variety of objects, actions, relations, etc.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Should generalize well to other domains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Scenes of children playing outside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Universal properties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Generalization helped by the fact that children act out </a:t>
            </a:r>
            <a:br>
              <a:rPr lang="en-US" sz="2400" dirty="0" smtClean="0">
                <a:latin typeface="CMU Bright Roman"/>
                <a:cs typeface="CMU Bright Roman"/>
              </a:rPr>
            </a:br>
            <a:r>
              <a:rPr lang="en-US" sz="2400" dirty="0" smtClean="0">
                <a:latin typeface="CMU Bright Oblique"/>
                <a:cs typeface="CMU Bright Oblique"/>
              </a:rPr>
              <a:t>‘grown-up scenes’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Set of semantically similar scenes with descriptions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0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Clipart Collection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918373" y="1943162"/>
            <a:ext cx="2927174" cy="3187493"/>
            <a:chOff x="499977" y="1417637"/>
            <a:chExt cx="2927174" cy="3187493"/>
          </a:xfrm>
        </p:grpSpPr>
        <p:pic>
          <p:nvPicPr>
            <p:cNvPr id="6" name="Picture 5" descr="hb0_2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77" y="1417638"/>
              <a:ext cx="885882" cy="1656927"/>
            </a:xfrm>
            <a:prstGeom prst="rect">
              <a:avLst/>
            </a:prstGeom>
          </p:spPr>
        </p:pic>
        <p:pic>
          <p:nvPicPr>
            <p:cNvPr id="8" name="Picture 7" descr="hb1_9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133" y="1417637"/>
              <a:ext cx="961018" cy="1656927"/>
            </a:xfrm>
            <a:prstGeom prst="rect">
              <a:avLst/>
            </a:prstGeom>
          </p:spPr>
        </p:pic>
        <p:pic>
          <p:nvPicPr>
            <p:cNvPr id="9" name="Picture 8" descr="hb1_25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703" y="3224421"/>
              <a:ext cx="1588761" cy="1380709"/>
            </a:xfrm>
            <a:prstGeom prst="rect">
              <a:avLst/>
            </a:prstGeom>
          </p:spPr>
        </p:pic>
        <p:pic>
          <p:nvPicPr>
            <p:cNvPr id="10" name="Picture 9" descr="hb0_18s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574" y="1417637"/>
              <a:ext cx="836666" cy="1656927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866151" y="1583345"/>
            <a:ext cx="3097818" cy="3862203"/>
            <a:chOff x="4362273" y="1359608"/>
            <a:chExt cx="3097818" cy="3862203"/>
          </a:xfrm>
        </p:grpSpPr>
        <p:pic>
          <p:nvPicPr>
            <p:cNvPr id="11" name="Picture 10" descr="p_9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273" y="1359608"/>
              <a:ext cx="1506597" cy="1714956"/>
            </a:xfrm>
            <a:prstGeom prst="rect">
              <a:avLst/>
            </a:prstGeom>
          </p:spPr>
        </p:pic>
        <p:pic>
          <p:nvPicPr>
            <p:cNvPr id="12" name="Picture 11" descr="s_3s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2136" y="1617365"/>
              <a:ext cx="1187955" cy="1187955"/>
            </a:xfrm>
            <a:prstGeom prst="rect">
              <a:avLst/>
            </a:prstGeom>
          </p:spPr>
        </p:pic>
        <p:pic>
          <p:nvPicPr>
            <p:cNvPr id="13" name="Picture 12" descr="a_0s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773" y="3289569"/>
              <a:ext cx="1333097" cy="1932242"/>
            </a:xfrm>
            <a:prstGeom prst="rect">
              <a:avLst/>
            </a:prstGeom>
          </p:spPr>
        </p:pic>
        <p:pic>
          <p:nvPicPr>
            <p:cNvPr id="14" name="Picture 13" descr="c_3s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091" y="3554956"/>
              <a:ext cx="1143000" cy="533400"/>
            </a:xfrm>
            <a:prstGeom prst="rect">
              <a:avLst/>
            </a:prstGeom>
          </p:spPr>
        </p:pic>
        <p:pic>
          <p:nvPicPr>
            <p:cNvPr id="15" name="Picture 14" descr="e_5s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200" y="4211711"/>
              <a:ext cx="482600" cy="355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397373" y="5771574"/>
            <a:ext cx="39193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Bold Extended"/>
                <a:cs typeface="CMU Bright Bold Extended"/>
              </a:rPr>
              <a:t>Person</a:t>
            </a:r>
            <a:r>
              <a:rPr lang="en-US" sz="1600" dirty="0" smtClean="0">
                <a:latin typeface="CMU Bright Roman"/>
                <a:cs typeface="CMU Bright Roman"/>
              </a:rPr>
              <a:t>: boy and girl with 7 different poses </a:t>
            </a:r>
            <a:br>
              <a:rPr lang="en-US" sz="1600" dirty="0" smtClean="0">
                <a:latin typeface="CMU Bright Roman"/>
                <a:cs typeface="CMU Bright Roman"/>
              </a:rPr>
            </a:br>
            <a:r>
              <a:rPr lang="en-US" sz="1600" dirty="0" smtClean="0">
                <a:latin typeface="CMU Bright Roman"/>
                <a:cs typeface="CMU Bright Roman"/>
              </a:rPr>
              <a:t>&amp; 5 different facial expressions (35)</a:t>
            </a:r>
            <a:endParaRPr lang="en-US" sz="1600" dirty="0">
              <a:latin typeface="CMU Bright Roman"/>
              <a:cs typeface="CMU Bright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8038" y="5782315"/>
            <a:ext cx="4782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MU Bright Bold Extended"/>
                <a:cs typeface="CMU Bright Bold Extended"/>
              </a:rPr>
              <a:t>Other Objects</a:t>
            </a:r>
            <a:r>
              <a:rPr lang="en-US" sz="1600" dirty="0" smtClean="0">
                <a:latin typeface="CMU Bright Roman"/>
                <a:cs typeface="CMU Bright Roman"/>
              </a:rPr>
              <a:t>: airships, animals, trees, hats, </a:t>
            </a:r>
            <a:br>
              <a:rPr lang="en-US" sz="1600" dirty="0" smtClean="0">
                <a:latin typeface="CMU Bright Roman"/>
                <a:cs typeface="CMU Bright Roman"/>
              </a:rPr>
            </a:br>
            <a:r>
              <a:rPr lang="en-US" sz="1600" dirty="0" smtClean="0">
                <a:latin typeface="CMU Bright Roman"/>
                <a:cs typeface="CMU Bright Roman"/>
              </a:rPr>
              <a:t>toys, weather, balls, glasses, food, large objects (56)</a:t>
            </a:r>
            <a:endParaRPr lang="en-US" sz="1600" dirty="0">
              <a:latin typeface="CMU Bright Roman"/>
              <a:cs typeface="CMU Bright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886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Seed Scene Generation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 descr="Screenshot 2015-03-07 16.09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59" y="1304238"/>
            <a:ext cx="6326826" cy="322648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63424" y="4474020"/>
            <a:ext cx="7234716" cy="238398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MU Bright Roman"/>
                <a:cs typeface="CMU Bright Roman"/>
              </a:rPr>
              <a:t>Background of grass and blue sky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Random subset of </a:t>
            </a:r>
            <a:r>
              <a:rPr lang="en-US" sz="1800" dirty="0" smtClean="0">
                <a:latin typeface="CMU Bright Bold Extended"/>
                <a:cs typeface="CMU Bright Bold Extended"/>
              </a:rPr>
              <a:t>person</a:t>
            </a:r>
            <a:r>
              <a:rPr lang="en-US" sz="1800" dirty="0" smtClean="0">
                <a:latin typeface="CMU Bright Roman"/>
                <a:cs typeface="CMU Bright Roman"/>
              </a:rPr>
              <a:t> clip art (5 boy + 5 girl)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Random subset of </a:t>
            </a:r>
            <a:r>
              <a:rPr lang="en-US" sz="1800" dirty="0" smtClean="0">
                <a:latin typeface="CMU Bright Bold Extended"/>
                <a:cs typeface="CMU Bright Bold Extended"/>
              </a:rPr>
              <a:t>other objects </a:t>
            </a:r>
            <a:r>
              <a:rPr lang="en-US" sz="1800" dirty="0" smtClean="0">
                <a:latin typeface="CMU Bright Roman"/>
                <a:cs typeface="CMU Bright Roman"/>
              </a:rPr>
              <a:t>clip art (18)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Ability to change size and flip clip art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At least 6 items in image, no double usage</a:t>
            </a:r>
          </a:p>
          <a:p>
            <a:r>
              <a:rPr lang="en-US" sz="1800" dirty="0" smtClean="0">
                <a:latin typeface="CMU Bright Roman"/>
                <a:cs typeface="CMU Bright Roman"/>
              </a:rPr>
              <a:t>Drag-n-drop to </a:t>
            </a:r>
            <a:r>
              <a:rPr lang="en-US" sz="1800" dirty="0" smtClean="0">
                <a:latin typeface="CMU Bright Oblique"/>
                <a:cs typeface="CMU Bright Oblique"/>
              </a:rPr>
              <a:t>‘create scene for children’s story book’</a:t>
            </a:r>
          </a:p>
          <a:p>
            <a:pPr marL="0" indent="0">
              <a:buNone/>
            </a:pPr>
            <a:endParaRPr lang="en-US" sz="1800" dirty="0">
              <a:latin typeface="CMU Bright Oblique"/>
              <a:cs typeface="CMU Bright Oblique"/>
            </a:endParaRPr>
          </a:p>
        </p:txBody>
      </p:sp>
    </p:spTree>
    <p:extLst>
      <p:ext uri="{BB962C8B-B14F-4D97-AF65-F5344CB8AC3E}">
        <p14:creationId xmlns:p14="http://schemas.microsoft.com/office/powerpoint/2010/main" val="357674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Scene Description Generation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954055"/>
            <a:ext cx="9143999" cy="11696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 smtClean="0">
                <a:latin typeface="CMU Bright Roman"/>
                <a:cs typeface="CMU Bright Roman"/>
              </a:rPr>
              <a:t>Single scene shown, subjects asked to describe the scene in one or two sentences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41305" y="1837117"/>
            <a:ext cx="7490109" cy="2854209"/>
            <a:chOff x="741305" y="1905157"/>
            <a:chExt cx="7490109" cy="2854209"/>
          </a:xfrm>
        </p:grpSpPr>
        <p:pic>
          <p:nvPicPr>
            <p:cNvPr id="5" name="Picture 4" descr="Scene0_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05" y="1905157"/>
              <a:ext cx="3567761" cy="2854209"/>
            </a:xfrm>
            <a:prstGeom prst="rect">
              <a:avLst/>
            </a:prstGeom>
          </p:spPr>
        </p:pic>
        <p:pic>
          <p:nvPicPr>
            <p:cNvPr id="6" name="Picture 5" descr="Scene383_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3652" y="1905157"/>
              <a:ext cx="3567762" cy="2854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83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MU Bright SemiBold"/>
                <a:cs typeface="CMU Bright SemiBold"/>
              </a:rPr>
              <a:t>Semantically Similar Scene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Given written description, subjects are asked to generate novel scenes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Variation through multiple scenes for each description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Variability depends on description ambiguity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Same interface as seed scene generation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Clip art used in seed scene included</a:t>
            </a:r>
          </a:p>
          <a:p>
            <a:pPr lvl="2"/>
            <a:r>
              <a:rPr lang="en-US" sz="2000" dirty="0" smtClean="0">
                <a:latin typeface="CMU Bright Roman"/>
                <a:cs typeface="CMU Bright Roman"/>
              </a:rPr>
              <a:t>Necessary for consistency with descriptions</a:t>
            </a:r>
          </a:p>
          <a:p>
            <a:pPr lvl="2"/>
            <a:r>
              <a:rPr lang="en-US" sz="2000" dirty="0" smtClean="0">
                <a:latin typeface="CMU Bright Roman"/>
                <a:cs typeface="CMU Bright Roman"/>
              </a:rPr>
              <a:t>Might introduce some bias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Thus, clip </a:t>
            </a:r>
            <a:r>
              <a:rPr lang="en-US" sz="2400" dirty="0">
                <a:latin typeface="CMU Bright Roman"/>
                <a:cs typeface="CMU Bright Roman"/>
              </a:rPr>
              <a:t>art not used in seed scene excluded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7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Final Dataset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86</a:t>
            </a:fld>
            <a:endParaRPr lang="en-US"/>
          </a:p>
        </p:txBody>
      </p:sp>
      <p:pic>
        <p:nvPicPr>
          <p:cNvPr id="9" name="Picture 8" descr="Scene0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83" y="1417638"/>
            <a:ext cx="2366745" cy="1893396"/>
          </a:xfrm>
          <a:prstGeom prst="rect">
            <a:avLst/>
          </a:prstGeom>
        </p:spPr>
      </p:pic>
      <p:pic>
        <p:nvPicPr>
          <p:cNvPr id="10" name="Picture 9" descr="Scene0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69" y="3606190"/>
            <a:ext cx="2366745" cy="1893396"/>
          </a:xfrm>
          <a:prstGeom prst="rect">
            <a:avLst/>
          </a:prstGeom>
        </p:spPr>
      </p:pic>
      <p:pic>
        <p:nvPicPr>
          <p:cNvPr id="11" name="Picture 10" descr="Scene0_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82" y="3583284"/>
            <a:ext cx="2395378" cy="1916302"/>
          </a:xfrm>
          <a:prstGeom prst="rect">
            <a:avLst/>
          </a:prstGeom>
        </p:spPr>
      </p:pic>
      <p:pic>
        <p:nvPicPr>
          <p:cNvPr id="12" name="Picture 11" descr="Scene0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69" y="1417639"/>
            <a:ext cx="2366745" cy="1893396"/>
          </a:xfrm>
          <a:prstGeom prst="rect">
            <a:avLst/>
          </a:prstGeom>
        </p:spPr>
      </p:pic>
      <p:pic>
        <p:nvPicPr>
          <p:cNvPr id="13" name="Picture 12" descr="Scene0_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" y="3606190"/>
            <a:ext cx="2366745" cy="18933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4000" y="5568265"/>
            <a:ext cx="768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MU Bright Roman"/>
                <a:cs typeface="CMU Bright Roman"/>
              </a:rPr>
              <a:t>Jenny loves to play soccer but she is worried that Mike will kick the ball too hard.</a:t>
            </a:r>
          </a:p>
        </p:txBody>
      </p:sp>
      <p:pic>
        <p:nvPicPr>
          <p:cNvPr id="17" name="Picture 16" descr="Scene0_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0" y="1417638"/>
            <a:ext cx="2335965" cy="1868772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84000" y="6163442"/>
            <a:ext cx="768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Bright Roman"/>
                <a:cs typeface="CMU Bright Roman"/>
              </a:rPr>
              <a:t>1002 descriptions with 10 scenes per description (10020 scenes in all)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Visual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452780"/>
            <a:ext cx="8183632" cy="52578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CMU Bright Roman"/>
                <a:cs typeface="CMU Bright Roman"/>
              </a:rPr>
              <a:t>Occurrence [binary</a:t>
            </a:r>
            <a:r>
              <a:rPr lang="en-US" sz="2600" dirty="0">
                <a:latin typeface="CMU Bright Roman"/>
                <a:cs typeface="CMU Bright Roman"/>
              </a:rPr>
              <a:t>]</a:t>
            </a:r>
            <a:endParaRPr lang="en-US" sz="2600" dirty="0" smtClean="0">
              <a:latin typeface="CMU Bright Roman"/>
              <a:cs typeface="CMU Bright Roman"/>
            </a:endParaRP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Instance: boy (1), girl (1), all of other objects (56)</a:t>
            </a: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Category: person (1), other objects (10)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Person Attributes [binary</a:t>
            </a:r>
            <a:r>
              <a:rPr lang="en-US" sz="2600" dirty="0">
                <a:latin typeface="CMU Bright Roman"/>
                <a:cs typeface="CMU Bright Roman"/>
              </a:rPr>
              <a:t>]</a:t>
            </a:r>
            <a:endParaRPr lang="en-US" sz="2600" dirty="0" smtClean="0">
              <a:latin typeface="CMU Bright Roman"/>
              <a:cs typeface="CMU Bright Roman"/>
            </a:endParaRPr>
          </a:p>
          <a:p>
            <a:pPr lvl="1"/>
            <a:r>
              <a:rPr lang="en-US" sz="1800" dirty="0">
                <a:latin typeface="CMU Bright Roman"/>
                <a:cs typeface="CMU Bright Roman"/>
              </a:rPr>
              <a:t>f</a:t>
            </a:r>
            <a:r>
              <a:rPr lang="en-US" sz="1800" dirty="0" smtClean="0">
                <a:latin typeface="CMU Bright Roman"/>
                <a:cs typeface="CMU Bright Roman"/>
              </a:rPr>
              <a:t>acial (5), poses (7)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Co-occurrence [binary</a:t>
            </a:r>
            <a:r>
              <a:rPr lang="en-US" sz="2600" dirty="0">
                <a:latin typeface="CMU Bright Roman"/>
                <a:cs typeface="CMU Bright Roman"/>
              </a:rPr>
              <a:t>]</a:t>
            </a:r>
            <a:endParaRPr lang="en-US" sz="2600" dirty="0" smtClean="0">
              <a:latin typeface="CMU Bright Roman"/>
              <a:cs typeface="CMU Bright Roman"/>
            </a:endParaRP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pairs of object instances occurring &gt; 100 times (376)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Absolute Spatial Location [continuous 0-1]</a:t>
            </a: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GMM with 4 components for each object (58 x 4)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Relative Spatial Location [continuous 0-1]</a:t>
            </a:r>
          </a:p>
          <a:p>
            <a:pPr lvl="1"/>
            <a:r>
              <a:rPr lang="en-US" sz="1800" dirty="0">
                <a:latin typeface="CMU Bright Roman"/>
                <a:cs typeface="CMU Bright Roman"/>
              </a:rPr>
              <a:t>GMM with 4 components for each </a:t>
            </a:r>
            <a:r>
              <a:rPr lang="en-US" sz="1800" dirty="0" smtClean="0">
                <a:latin typeface="CMU Bright Roman"/>
                <a:cs typeface="CMU Bright Roman"/>
              </a:rPr>
              <a:t>pair of objects </a:t>
            </a:r>
            <a:r>
              <a:rPr lang="en-US" sz="1800" dirty="0">
                <a:latin typeface="CMU Bright Roman"/>
                <a:cs typeface="CMU Bright Roman"/>
              </a:rPr>
              <a:t>(</a:t>
            </a:r>
            <a:r>
              <a:rPr lang="en-US" sz="1800" dirty="0" smtClean="0">
                <a:latin typeface="CMU Bright Roman"/>
                <a:cs typeface="CMU Bright Roman"/>
              </a:rPr>
              <a:t>58 x 57 </a:t>
            </a:r>
            <a:r>
              <a:rPr lang="en-US" sz="1800" dirty="0">
                <a:latin typeface="CMU Bright Roman"/>
                <a:cs typeface="CMU Bright Roman"/>
              </a:rPr>
              <a:t>x 4</a:t>
            </a:r>
            <a:r>
              <a:rPr lang="en-US" sz="1800" dirty="0" smtClean="0">
                <a:latin typeface="CMU Bright Roman"/>
                <a:cs typeface="CMU Bright Roman"/>
              </a:rPr>
              <a:t>)</a:t>
            </a:r>
          </a:p>
          <a:p>
            <a:r>
              <a:rPr lang="en-US" sz="2600" dirty="0" smtClean="0">
                <a:latin typeface="CMU Bright Roman"/>
                <a:cs typeface="CMU Bright Roman"/>
              </a:rPr>
              <a:t>Depth Ordering [binary]</a:t>
            </a:r>
          </a:p>
          <a:p>
            <a:pPr lvl="1"/>
            <a:r>
              <a:rPr lang="en-US" sz="1800" dirty="0" smtClean="0">
                <a:latin typeface="CMU Bright Roman"/>
                <a:cs typeface="CMU Bright Roman"/>
              </a:rPr>
              <a:t>Absolute (58 x 3) and Relative </a:t>
            </a:r>
            <a:r>
              <a:rPr lang="en-US" sz="1800" dirty="0">
                <a:latin typeface="CMU Bright Roman"/>
                <a:cs typeface="CMU Bright Roman"/>
              </a:rPr>
              <a:t>(58 x 57 x </a:t>
            </a:r>
            <a:r>
              <a:rPr lang="en-US" sz="1800" dirty="0" smtClean="0">
                <a:latin typeface="CMU Bright Roman"/>
                <a:cs typeface="CMU Bright Roman"/>
              </a:rPr>
              <a:t>3) depth features</a:t>
            </a:r>
            <a:endParaRPr lang="en-US" sz="1800" dirty="0">
              <a:latin typeface="CMU Bright Roman"/>
              <a:cs typeface="CMU Bright Roman"/>
            </a:endParaRPr>
          </a:p>
          <a:p>
            <a:pPr lvl="1"/>
            <a:endParaRPr lang="en-US" sz="1800" dirty="0" smtClean="0">
              <a:latin typeface="CMU Bright Roman"/>
              <a:cs typeface="CMU Bright Roman"/>
            </a:endParaRPr>
          </a:p>
          <a:p>
            <a:pPr lvl="1"/>
            <a:endParaRPr lang="en-US" sz="2000" dirty="0" smtClean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5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Metrics Used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Mutual Information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Conditional Mutual Information</a:t>
            </a:r>
          </a:p>
          <a:p>
            <a:pPr lvl="1"/>
            <a:r>
              <a:rPr lang="en-US" sz="2000" dirty="0" smtClean="0">
                <a:latin typeface="CMU Bright Roman"/>
                <a:cs typeface="CMU Bright Roman"/>
              </a:rPr>
              <a:t>to measure information gain from adding new features</a:t>
            </a:r>
            <a:endParaRPr lang="en-US" sz="2000" dirty="0">
              <a:latin typeface="CMU Bright Roman"/>
              <a:cs typeface="CMU Bright Roman"/>
            </a:endParaRP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82025"/>
              </p:ext>
            </p:extLst>
          </p:nvPr>
        </p:nvGraphicFramePr>
        <p:xfrm>
          <a:off x="1706563" y="1883013"/>
          <a:ext cx="5576887" cy="163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4" name="Equation" r:id="rId4" imgW="1955800" imgH="571500" progId="Equation.DSMT4">
                  <p:embed/>
                </p:oleObj>
              </mc:Choice>
              <mc:Fallback>
                <p:oleObj name="Equation" r:id="rId4" imgW="19558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6563" y="1883013"/>
                        <a:ext cx="5576887" cy="163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371489"/>
              </p:ext>
            </p:extLst>
          </p:nvPr>
        </p:nvGraphicFramePr>
        <p:xfrm>
          <a:off x="782638" y="4806515"/>
          <a:ext cx="7424737" cy="167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5" name="Equation" r:id="rId6" imgW="2603500" imgH="584200" progId="Equation.DSMT4">
                  <p:embed/>
                </p:oleObj>
              </mc:Choice>
              <mc:Fallback>
                <p:oleObj name="Equation" r:id="rId6" imgW="2603500" imgH="584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2638" y="4806515"/>
                        <a:ext cx="7424737" cy="167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590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Occurrence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Objects such as bear, dog, girl, or boy are more semantically meaningful than background objects such as trees or hats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Categories are semantically more meaningful than instances in general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food, balls, animals score higher than hamburger, soccer ball, bear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No direct dependence between frequency of occurrence and semantic information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people, trees v/s bears, soccer balls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3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A brief background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Introduced by </a:t>
            </a:r>
            <a:r>
              <a:rPr lang="en-US" sz="2800" dirty="0" err="1" smtClean="0">
                <a:latin typeface="CMU Bright Roman"/>
                <a:cs typeface="CMU Bright Roman"/>
              </a:rPr>
              <a:t>Hedau</a:t>
            </a:r>
            <a:r>
              <a:rPr lang="en-US" sz="2800" dirty="0" smtClean="0">
                <a:latin typeface="CMU Bright Roman"/>
                <a:cs typeface="CMU Bright Roman"/>
              </a:rPr>
              <a:t>, </a:t>
            </a:r>
            <a:r>
              <a:rPr lang="en-US" sz="2800" dirty="0" err="1" smtClean="0">
                <a:latin typeface="CMU Bright Roman"/>
                <a:cs typeface="CMU Bright Roman"/>
              </a:rPr>
              <a:t>Hoiem</a:t>
            </a:r>
            <a:r>
              <a:rPr lang="en-US" sz="2800" dirty="0" smtClean="0">
                <a:latin typeface="CMU Bright Roman"/>
                <a:cs typeface="CMU Bright Roman"/>
              </a:rPr>
              <a:t> </a:t>
            </a:r>
            <a:r>
              <a:rPr lang="en-US" sz="2800" smtClean="0">
                <a:latin typeface="CMU Bright Roman"/>
                <a:cs typeface="CMU Bright Roman"/>
              </a:rPr>
              <a:t>&amp; Forsyth</a:t>
            </a:r>
            <a:endParaRPr lang="en-US" sz="28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Features based on </a:t>
            </a:r>
            <a:r>
              <a:rPr lang="en-US" sz="2400" dirty="0">
                <a:latin typeface="CMU Bright Roman"/>
                <a:cs typeface="CMU Bright Roman"/>
              </a:rPr>
              <a:t>L</a:t>
            </a:r>
            <a:r>
              <a:rPr lang="en-US" sz="2400" dirty="0" smtClean="0">
                <a:latin typeface="CMU Bright Roman"/>
                <a:cs typeface="CMU Bright Roman"/>
              </a:rPr>
              <a:t>ong Lines and Geometric </a:t>
            </a:r>
            <a:r>
              <a:rPr lang="en-US" sz="2400" dirty="0">
                <a:latin typeface="CMU Bright Roman"/>
                <a:cs typeface="CMU Bright Roman"/>
              </a:rPr>
              <a:t>C</a:t>
            </a:r>
            <a:r>
              <a:rPr lang="en-US" sz="2400" dirty="0" smtClean="0">
                <a:latin typeface="CMU Bright Roman"/>
                <a:cs typeface="CMU Bright Roman"/>
              </a:rPr>
              <a:t>ontext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Structured SVM for best layout selection</a:t>
            </a: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Inference:</a:t>
            </a:r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Latent SVMs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Volumetric Reasoning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Fast and Exact Inference using Branch &amp; Bound</a:t>
            </a:r>
          </a:p>
          <a:p>
            <a:pPr lvl="1"/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Features: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Orientation Maps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36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  <a:p>
            <a:pPr lvl="1"/>
            <a:endParaRPr lang="en-US" sz="2000" dirty="0">
              <a:latin typeface="CMU Bright Roman"/>
              <a:cs typeface="CMU Bright Roman"/>
            </a:endParaRPr>
          </a:p>
          <a:p>
            <a:endParaRPr lang="en-US" sz="24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25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Person Attributes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person attributes conditioned on presence of boy or girl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Expressions outscore actions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 descr="Screenshot 2015-03-08 12.4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818" y="1656900"/>
            <a:ext cx="3173682" cy="41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97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Co-</a:t>
            </a:r>
            <a:r>
              <a:rPr lang="en-US" sz="4000" dirty="0" err="1" smtClean="0">
                <a:latin typeface="CMU Bright SemiBold"/>
                <a:cs typeface="CMU Bright SemiBold"/>
              </a:rPr>
              <a:t>occurence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computed over both of individual objects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296027" y="1600200"/>
            <a:ext cx="3205354" cy="4841032"/>
            <a:chOff x="5624876" y="1600200"/>
            <a:chExt cx="3205354" cy="4841032"/>
          </a:xfrm>
        </p:grpSpPr>
        <p:pic>
          <p:nvPicPr>
            <p:cNvPr id="8" name="Picture 7" descr="Screenshot 2015-03-08 12.43.3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55"/>
            <a:stretch/>
          </p:blipFill>
          <p:spPr>
            <a:xfrm>
              <a:off x="5624876" y="4464007"/>
              <a:ext cx="3205354" cy="1977225"/>
            </a:xfrm>
            <a:prstGeom prst="rect">
              <a:avLst/>
            </a:prstGeom>
          </p:spPr>
        </p:pic>
        <p:pic>
          <p:nvPicPr>
            <p:cNvPr id="7" name="Picture 6" descr="Screenshot 2015-03-08 12.43.32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432"/>
            <a:stretch/>
          </p:blipFill>
          <p:spPr>
            <a:xfrm>
              <a:off x="5624876" y="1600200"/>
              <a:ext cx="3205354" cy="3024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03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Absolute Spatial Location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absolute spatial location conditioned over objects occurrence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Position of boy/girl adds most information, toys/hats adds little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Gains provided much less than all previous features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 descr="Screenshot 2015-03-08 12.49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52" y="1685037"/>
            <a:ext cx="2755948" cy="47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Results – Relative Spatial Location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relative spatial location conditioned over corresponding objects’ co-occurrence</a:t>
            </a:r>
          </a:p>
          <a:p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Position of boy/girl adds most information</a:t>
            </a:r>
          </a:p>
          <a:p>
            <a:r>
              <a:rPr lang="en-US" sz="2800" dirty="0" smtClean="0">
                <a:latin typeface="CMU Bright Roman"/>
                <a:cs typeface="CMU Bright Roman"/>
              </a:rPr>
              <a:t>Knowledge of whether gaze is directed towards an object increases CMI</a:t>
            </a: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523207" y="1719056"/>
            <a:ext cx="3154778" cy="4671314"/>
            <a:chOff x="5924643" y="1685036"/>
            <a:chExt cx="2923441" cy="4458473"/>
          </a:xfrm>
        </p:grpSpPr>
        <p:pic>
          <p:nvPicPr>
            <p:cNvPr id="9" name="Picture 8" descr="Screenshot 2015-03-08 12.57.1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718"/>
            <a:stretch/>
          </p:blipFill>
          <p:spPr>
            <a:xfrm>
              <a:off x="5924643" y="4490729"/>
              <a:ext cx="2923441" cy="1652780"/>
            </a:xfrm>
            <a:prstGeom prst="rect">
              <a:avLst/>
            </a:prstGeom>
          </p:spPr>
        </p:pic>
        <p:pic>
          <p:nvPicPr>
            <p:cNvPr id="8" name="Picture 7" descr="Screenshot 2015-03-08 12.57.14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117"/>
            <a:stretch/>
          </p:blipFill>
          <p:spPr>
            <a:xfrm>
              <a:off x="5924643" y="1685036"/>
              <a:ext cx="2923441" cy="2817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335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5190137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CMI of absolute depth conditioned over object occurrence</a:t>
            </a:r>
          </a:p>
          <a:p>
            <a:r>
              <a:rPr lang="en-US" sz="2800" dirty="0">
                <a:latin typeface="CMU Bright Roman"/>
                <a:cs typeface="CMU Bright Roman"/>
              </a:rPr>
              <a:t>CMI of </a:t>
            </a:r>
            <a:r>
              <a:rPr lang="en-US" sz="2800" dirty="0" smtClean="0">
                <a:latin typeface="CMU Bright Roman"/>
                <a:cs typeface="CMU Bright Roman"/>
              </a:rPr>
              <a:t>relatives depth conditioned </a:t>
            </a:r>
            <a:r>
              <a:rPr lang="en-US" sz="2800" dirty="0">
                <a:latin typeface="CMU Bright Roman"/>
                <a:cs typeface="CMU Bright Roman"/>
              </a:rPr>
              <a:t>over </a:t>
            </a:r>
            <a:r>
              <a:rPr lang="en-US" sz="2800" dirty="0" smtClean="0">
                <a:latin typeface="CMU Bright Roman"/>
                <a:cs typeface="CMU Bright Roman"/>
              </a:rPr>
              <a:t>objects’ co-occurrence</a:t>
            </a:r>
            <a:endParaRPr lang="en-US" sz="2800" dirty="0">
              <a:latin typeface="CMU Bright Roman"/>
              <a:cs typeface="CMU Bright Roman"/>
            </a:endParaRPr>
          </a:p>
          <a:p>
            <a:pPr marL="0" indent="0">
              <a:buNone/>
            </a:pPr>
            <a:endParaRPr lang="en-US" sz="2800" dirty="0">
              <a:latin typeface="CMU Bright Roman"/>
              <a:cs typeface="CMU Bright Roman"/>
            </a:endParaRPr>
          </a:p>
        </p:txBody>
      </p:sp>
      <p:pic>
        <p:nvPicPr>
          <p:cNvPr id="5" name="Picture 4" descr="Screenshot 2015-03-08 13.02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3"/>
          <a:stretch/>
        </p:blipFill>
        <p:spPr>
          <a:xfrm>
            <a:off x="6703006" y="3436088"/>
            <a:ext cx="2648723" cy="3421912"/>
          </a:xfrm>
          <a:prstGeom prst="rect">
            <a:avLst/>
          </a:prstGeom>
        </p:spPr>
      </p:pic>
      <p:pic>
        <p:nvPicPr>
          <p:cNvPr id="11" name="Picture 10" descr="Screenshot 2015-03-08 13.02.3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7"/>
          <a:stretch/>
        </p:blipFill>
        <p:spPr>
          <a:xfrm>
            <a:off x="6703006" y="0"/>
            <a:ext cx="2648723" cy="3436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CMU Bright SemiBold"/>
                <a:cs typeface="CMU Bright SemiBold"/>
              </a:rPr>
              <a:t> </a:t>
            </a:r>
            <a:r>
              <a:rPr lang="en-US" sz="4000" dirty="0" smtClean="0">
                <a:latin typeface="CMU Bright SemiBold"/>
                <a:cs typeface="CMU Bright SemiBold"/>
              </a:rPr>
              <a:t>       Results – Depth Ordering</a:t>
            </a:r>
            <a:endParaRPr lang="en-US" sz="4000" dirty="0"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2403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Visual Features v/s </a:t>
            </a:r>
            <a:br>
              <a:rPr lang="en-US" sz="4000" dirty="0" smtClean="0">
                <a:latin typeface="CMU Bright SemiBold"/>
                <a:cs typeface="CMU Bright SemiBold"/>
              </a:rPr>
            </a:br>
            <a:r>
              <a:rPr lang="en-US" sz="4000" dirty="0" smtClean="0">
                <a:latin typeface="CMU Bright SemiBold"/>
                <a:cs typeface="CMU Bright SemiBold"/>
              </a:rPr>
              <a:t>Low-level Image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452780"/>
            <a:ext cx="8183632" cy="5257800"/>
          </a:xfrm>
        </p:spPr>
        <p:txBody>
          <a:bodyPr>
            <a:normAutofit lnSpcReduction="10000"/>
          </a:bodyPr>
          <a:lstStyle/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Which type of features are best for measuring Semantic Similarity of images?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Semantic Visual Features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Top 200 based on MI/CMI scores</a:t>
            </a:r>
            <a:endParaRPr lang="en-US" sz="24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Low-level Image Features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GIST of 512 dimensions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Spatial Pyramid Models (SPM) + PCA of 512 dimensions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Recall measured using Large Margin NN</a:t>
            </a:r>
          </a:p>
          <a:p>
            <a:pPr marL="0" indent="0">
              <a:buNone/>
            </a:pPr>
            <a:endParaRPr lang="en-US" dirty="0" smtClean="0">
              <a:latin typeface="CMU Bright Roman"/>
              <a:cs typeface="CMU Bright Roman"/>
            </a:endParaRPr>
          </a:p>
          <a:p>
            <a:pPr lvl="1"/>
            <a:endParaRPr lang="en-US" sz="2400" dirty="0">
              <a:latin typeface="CMU Bright Roman"/>
              <a:cs typeface="CMU Bright Roman"/>
            </a:endParaRPr>
          </a:p>
          <a:p>
            <a:pPr lvl="1"/>
            <a:endParaRPr lang="en-US" dirty="0" smtClean="0">
              <a:latin typeface="CMU Bright Roman"/>
              <a:cs typeface="CMU Bright Roman"/>
            </a:endParaRPr>
          </a:p>
          <a:p>
            <a:pPr lvl="1"/>
            <a:endParaRPr lang="en-US" dirty="0" smtClean="0">
              <a:latin typeface="CMU Bright Roman"/>
              <a:cs typeface="CMU Bright Roman"/>
            </a:endParaRPr>
          </a:p>
          <a:p>
            <a:pPr lvl="1"/>
            <a:endParaRPr lang="en-US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4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Visual Features v/s </a:t>
            </a:r>
            <a:br>
              <a:rPr lang="en-US" sz="4000" dirty="0" smtClean="0">
                <a:latin typeface="CMU Bright SemiBold"/>
                <a:cs typeface="CMU Bright SemiBold"/>
              </a:rPr>
            </a:br>
            <a:r>
              <a:rPr lang="en-US" sz="4000" dirty="0" smtClean="0">
                <a:latin typeface="CMU Bright SemiBold"/>
                <a:cs typeface="CMU Bright SemiBold"/>
              </a:rPr>
              <a:t>Low-level Image Features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96</a:t>
            </a:fld>
            <a:endParaRPr lang="en-US" dirty="0"/>
          </a:p>
        </p:txBody>
      </p:sp>
      <p:pic>
        <p:nvPicPr>
          <p:cNvPr id="6" name="Picture 5" descr="Screenshot 2015-03-08 22.11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0" y="1666600"/>
            <a:ext cx="8369400" cy="46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9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Relation between text and visuals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Words with obvious visual meanings (</a:t>
            </a:r>
            <a:r>
              <a:rPr lang="en-US" sz="2800" dirty="0" smtClean="0">
                <a:latin typeface="CMU Bright Oblique"/>
                <a:cs typeface="CMU Bright Oblique"/>
              </a:rPr>
              <a:t>Mike, Jenny, bear, slide, kicking</a:t>
            </a:r>
            <a:r>
              <a:rPr lang="en-US" sz="2800" dirty="0" smtClean="0">
                <a:latin typeface="CMU Bright Roman"/>
                <a:cs typeface="CMU Bright Roman"/>
              </a:rPr>
              <a:t>) have high scores, while those with visual ambiguity (</a:t>
            </a:r>
            <a:r>
              <a:rPr lang="en-US" sz="2800" dirty="0" smtClean="0">
                <a:latin typeface="CMU Bright Oblique"/>
                <a:cs typeface="CMU Bright Oblique"/>
              </a:rPr>
              <a:t>ruined, something, attention, using</a:t>
            </a:r>
            <a:r>
              <a:rPr lang="en-US" sz="2800" dirty="0" smtClean="0">
                <a:latin typeface="CMU Bright Roman"/>
                <a:cs typeface="CMU Bright Roman"/>
              </a:rPr>
              <a:t>) have lower scores</a:t>
            </a:r>
            <a:endParaRPr lang="en-US" sz="2800" dirty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Correspondence b/w semantic features and POS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Occurrence features – nouns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Relative position features – verbs, adverbs, prepositions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9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Semantic Features and POS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 descr="Screenshot 2015-03-08 23.37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4"/>
            <a:ext cx="9144000" cy="52281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MU Bright SemiBold"/>
                <a:cs typeface="CMU Bright SemiBold"/>
              </a:rPr>
              <a:t>Blue – nouns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2"/>
                </a:solidFill>
                <a:latin typeface="CMU Bright SemiBold"/>
                <a:cs typeface="CMU Bright SemiBold"/>
              </a:rPr>
              <a:t>Red – Verbs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3"/>
                </a:solidFill>
                <a:latin typeface="CMU Bright SemiBold"/>
                <a:cs typeface="CMU Bright SemiBold"/>
              </a:rPr>
              <a:t>Green – Prepositions</a:t>
            </a:r>
            <a:r>
              <a:rPr lang="en-US" dirty="0" smtClean="0">
                <a:latin typeface="CMU Bright SemiBold"/>
                <a:cs typeface="CMU Bright SemiBold"/>
              </a:rPr>
              <a:t>, </a:t>
            </a:r>
            <a:r>
              <a:rPr lang="en-US" dirty="0" smtClean="0">
                <a:solidFill>
                  <a:schemeClr val="accent4"/>
                </a:solidFill>
                <a:latin typeface="CMU Bright SemiBold"/>
                <a:cs typeface="CMU Bright SemiBold"/>
              </a:rPr>
              <a:t>Purple – Adverbs </a:t>
            </a:r>
            <a:endParaRPr lang="en-US" dirty="0">
              <a:solidFill>
                <a:schemeClr val="accent4"/>
              </a:solidFill>
              <a:latin typeface="CMU Bright SemiBold"/>
              <a:cs typeface="CMU Brigh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41739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CMU Bright SemiBold"/>
                <a:cs typeface="CMU Bright SemiBold"/>
              </a:rPr>
              <a:t>Relation between text and visuals</a:t>
            </a:r>
            <a:endParaRPr lang="en-US" sz="4000" dirty="0">
              <a:latin typeface="CMU Bright SemiBold"/>
              <a:cs typeface="CMU Bright Semi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169" y="1600200"/>
            <a:ext cx="8183632" cy="50855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CMU Bright Roman"/>
                <a:cs typeface="CMU Bright Roman"/>
              </a:rPr>
              <a:t>Words with obvious visual meanings (</a:t>
            </a:r>
            <a:r>
              <a:rPr lang="en-US" sz="2800" dirty="0" smtClean="0">
                <a:latin typeface="CMU Bright Oblique"/>
                <a:cs typeface="CMU Bright Oblique"/>
              </a:rPr>
              <a:t>Mike, Jenny, bear, slide, kicking</a:t>
            </a:r>
            <a:r>
              <a:rPr lang="en-US" sz="2800" dirty="0" smtClean="0">
                <a:latin typeface="CMU Bright Roman"/>
                <a:cs typeface="CMU Bright Roman"/>
              </a:rPr>
              <a:t>) have high scores, while those with visual ambiguity (</a:t>
            </a:r>
            <a:r>
              <a:rPr lang="en-US" sz="2800" dirty="0" smtClean="0">
                <a:latin typeface="CMU Bright Oblique"/>
                <a:cs typeface="CMU Bright Oblique"/>
              </a:rPr>
              <a:t>ruined, something, attention, using</a:t>
            </a:r>
            <a:r>
              <a:rPr lang="en-US" sz="2800" dirty="0" smtClean="0">
                <a:latin typeface="CMU Bright Roman"/>
                <a:cs typeface="CMU Bright Roman"/>
              </a:rPr>
              <a:t>) have lower scores</a:t>
            </a:r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Correspondence b/w semantic features and POS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Occurrence features – nouns </a:t>
            </a:r>
          </a:p>
          <a:p>
            <a:pPr lvl="1"/>
            <a:r>
              <a:rPr lang="en-US" sz="2400" dirty="0" smtClean="0">
                <a:latin typeface="CMU Bright Roman"/>
                <a:cs typeface="CMU Bright Roman"/>
              </a:rPr>
              <a:t>Relative position features – verbs, adverbs, prepositions</a:t>
            </a:r>
          </a:p>
          <a:p>
            <a:endParaRPr lang="en-US" sz="2800" dirty="0" smtClean="0">
              <a:latin typeface="CMU Bright Roman"/>
              <a:cs typeface="CMU Bright Roman"/>
            </a:endParaRPr>
          </a:p>
          <a:p>
            <a:r>
              <a:rPr lang="en-US" sz="2800" dirty="0" smtClean="0">
                <a:latin typeface="CMU Bright Roman"/>
                <a:cs typeface="CMU Bright Roman"/>
              </a:rPr>
              <a:t>Most informative non-noun words depend on relative spatial position features </a:t>
            </a:r>
          </a:p>
          <a:p>
            <a:pPr lvl="1"/>
            <a:endParaRPr lang="en-US" sz="2400" dirty="0" smtClean="0">
              <a:latin typeface="CMU Bright Roman"/>
              <a:cs typeface="CMU Bright Roman"/>
            </a:endParaRPr>
          </a:p>
          <a:p>
            <a:endParaRPr lang="en-US" sz="2800" dirty="0">
              <a:latin typeface="CMU Bright Roman"/>
              <a:cs typeface="CMU Bright Roman"/>
            </a:endParaRPr>
          </a:p>
          <a:p>
            <a:endParaRPr lang="en-US" sz="2800" dirty="0" smtClean="0">
              <a:latin typeface="CMU Bright Roman"/>
              <a:cs typeface="CMU Bright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93B91-FAC0-3043-A682-452F01D0BD9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3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16176</TotalTime>
  <Words>3469</Words>
  <Application>Microsoft Macintosh PowerPoint</Application>
  <PresentationFormat>On-screen Show (4:3)</PresentationFormat>
  <Paragraphs>954</Paragraphs>
  <Slides>104</Slides>
  <Notes>38</Notes>
  <HiddenSlides>4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6" baseType="lpstr">
      <vt:lpstr>Office Theme</vt:lpstr>
      <vt:lpstr>Equation</vt:lpstr>
      <vt:lpstr>Arun Mallya   Advisor: Svetlana Lazebnik    13 March 2015</vt:lpstr>
      <vt:lpstr>What I have been working on</vt:lpstr>
      <vt:lpstr>PowerPoint Presentation</vt:lpstr>
      <vt:lpstr>PowerPoint Presentation</vt:lpstr>
      <vt:lpstr>What I have been working on</vt:lpstr>
      <vt:lpstr>PowerPoint Presentation</vt:lpstr>
      <vt:lpstr>PowerPoint Presentation</vt:lpstr>
      <vt:lpstr>PowerPoint Presentation</vt:lpstr>
      <vt:lpstr>A brief background</vt:lpstr>
      <vt:lpstr>What I have been working on</vt:lpstr>
      <vt:lpstr>PowerPoint Presentation</vt:lpstr>
      <vt:lpstr>PowerPoint Presentation</vt:lpstr>
      <vt:lpstr>PowerPoint Presentation</vt:lpstr>
      <vt:lpstr>PowerPoint Presentation</vt:lpstr>
      <vt:lpstr>Edge Features</vt:lpstr>
      <vt:lpstr>Preliminary Results</vt:lpstr>
      <vt:lpstr>PowerPoint Presentation</vt:lpstr>
      <vt:lpstr>Sequence to Sequence Learning with Neural Networks</vt:lpstr>
      <vt:lpstr>Task</vt:lpstr>
      <vt:lpstr>Feed-Forward Neural Networks</vt:lpstr>
      <vt:lpstr>Feed-Forward Neural Networks</vt:lpstr>
      <vt:lpstr>Recurrent Neural Networks</vt:lpstr>
      <vt:lpstr>Recurrent Neural Networks</vt:lpstr>
      <vt:lpstr>PowerPoint Presentation</vt:lpstr>
      <vt:lpstr>Recurrent Neural Networks</vt:lpstr>
      <vt:lpstr>PowerPoint Presentation</vt:lpstr>
      <vt:lpstr>PowerPoint Presentation</vt:lpstr>
      <vt:lpstr>PowerPoint Presentation</vt:lpstr>
      <vt:lpstr>PowerPoint Presentation</vt:lpstr>
      <vt:lpstr>Recurrent Neural Networks</vt:lpstr>
      <vt:lpstr>Long Short Term Memory (LSTM)</vt:lpstr>
      <vt:lpstr>LSTM – Overview</vt:lpstr>
      <vt:lpstr>LSTM – Cell</vt:lpstr>
      <vt:lpstr>LSTM – Cell</vt:lpstr>
      <vt:lpstr>LSTM – Input Gate</vt:lpstr>
      <vt:lpstr>LSTM – Input Gate</vt:lpstr>
      <vt:lpstr>LSTM – Forget Gate</vt:lpstr>
      <vt:lpstr>LSTM – Forget Gate</vt:lpstr>
      <vt:lpstr>LSTM – Cell Update</vt:lpstr>
      <vt:lpstr>LSTM – Updated Cell</vt:lpstr>
      <vt:lpstr>LSTM – Output</vt:lpstr>
      <vt:lpstr>LSTM – Output Gate</vt:lpstr>
      <vt:lpstr>LSTM – Final Output</vt:lpstr>
      <vt:lpstr>PowerPoint Presentation</vt:lpstr>
      <vt:lpstr>Idea</vt:lpstr>
      <vt:lpstr>A Minor Hiccup</vt:lpstr>
      <vt:lpstr>Model</vt:lpstr>
      <vt:lpstr>Model</vt:lpstr>
      <vt:lpstr>Example</vt:lpstr>
      <vt:lpstr>Network Structure</vt:lpstr>
      <vt:lpstr>Optimization Tricks</vt:lpstr>
      <vt:lpstr>Final Network Structure</vt:lpstr>
      <vt:lpstr>Final Network Structure</vt:lpstr>
      <vt:lpstr>Training and Decoding</vt:lpstr>
      <vt:lpstr>Evaluation Task</vt:lpstr>
      <vt:lpstr>Evaluation Metric</vt:lpstr>
      <vt:lpstr>Moses</vt:lpstr>
      <vt:lpstr>Word Embeddings</vt:lpstr>
      <vt:lpstr>Backpropagation</vt:lpstr>
      <vt:lpstr>More Details</vt:lpstr>
      <vt:lpstr>Related Work</vt:lpstr>
      <vt:lpstr>Performance - Direct Translation</vt:lpstr>
      <vt:lpstr>Performance - Direct Translation</vt:lpstr>
      <vt:lpstr>Performance - Direct Translation</vt:lpstr>
      <vt:lpstr>Performance - Rescoring</vt:lpstr>
      <vt:lpstr>Performance - Analysis</vt:lpstr>
      <vt:lpstr>Performance - Analysis</vt:lpstr>
      <vt:lpstr>Performance - Analysis</vt:lpstr>
      <vt:lpstr>Performance - Analysis</vt:lpstr>
      <vt:lpstr>Performance - Analysis</vt:lpstr>
      <vt:lpstr>Performance - Analysis</vt:lpstr>
      <vt:lpstr>Takeaways</vt:lpstr>
      <vt:lpstr>Criticisms</vt:lpstr>
      <vt:lpstr>PowerPoint Presentation</vt:lpstr>
      <vt:lpstr>Bringing Semantics Into Focus Using Visual Abstraction</vt:lpstr>
      <vt:lpstr>PowerPoint Presentation</vt:lpstr>
      <vt:lpstr>Task</vt:lpstr>
      <vt:lpstr>PowerPoint Presentation</vt:lpstr>
      <vt:lpstr>Why Synthetic Images?</vt:lpstr>
      <vt:lpstr>Can Photorealism Be Traded Away?</vt:lpstr>
      <vt:lpstr>Abstract Dataset Requirements</vt:lpstr>
      <vt:lpstr>Clipart Collection</vt:lpstr>
      <vt:lpstr>Seed Scene Generation</vt:lpstr>
      <vt:lpstr>Scene Description Generation</vt:lpstr>
      <vt:lpstr>Semantically Similar Scene Generation</vt:lpstr>
      <vt:lpstr>Final Dataset</vt:lpstr>
      <vt:lpstr>Semantic Visual Features</vt:lpstr>
      <vt:lpstr>Metrics Used</vt:lpstr>
      <vt:lpstr>Results – Occurrence</vt:lpstr>
      <vt:lpstr>Results – Person Attributes</vt:lpstr>
      <vt:lpstr>Results – Co-occurence</vt:lpstr>
      <vt:lpstr>Results – Absolute Spatial Location</vt:lpstr>
      <vt:lpstr>Results – Relative Spatial Location</vt:lpstr>
      <vt:lpstr>        Results – Depth Ordering</vt:lpstr>
      <vt:lpstr>Semantic Visual Features v/s  Low-level Image Features</vt:lpstr>
      <vt:lpstr>Semantic Visual Features v/s  Low-level Image Features</vt:lpstr>
      <vt:lpstr>Relation between text and visuals</vt:lpstr>
      <vt:lpstr>Semantic Features and POS</vt:lpstr>
      <vt:lpstr>Relation between text and visuals</vt:lpstr>
      <vt:lpstr>Impact of Relative Spatial Position</vt:lpstr>
      <vt:lpstr>Related Work</vt:lpstr>
      <vt:lpstr>Takeaways</vt:lpstr>
      <vt:lpstr>Criticisms</vt:lpstr>
      <vt:lpstr>Thank You</vt:lpstr>
    </vt:vector>
  </TitlesOfParts>
  <Company>UIUC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Mallya</dc:creator>
  <cp:lastModifiedBy>Arun Mallya</cp:lastModifiedBy>
  <cp:revision>1183</cp:revision>
  <dcterms:created xsi:type="dcterms:W3CDTF">2015-02-17T22:01:27Z</dcterms:created>
  <dcterms:modified xsi:type="dcterms:W3CDTF">2015-09-30T06:44:50Z</dcterms:modified>
</cp:coreProperties>
</file>